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  <p:sldMasterId id="2147483698" r:id="rId3"/>
  </p:sldMasterIdLst>
  <p:notesMasterIdLst>
    <p:notesMasterId r:id="rId18"/>
  </p:notesMasterIdLst>
  <p:sldIdLst>
    <p:sldId id="256" r:id="rId4"/>
    <p:sldId id="2147377095" r:id="rId5"/>
    <p:sldId id="2147377096" r:id="rId6"/>
    <p:sldId id="2146847115" r:id="rId7"/>
    <p:sldId id="2146847135" r:id="rId8"/>
    <p:sldId id="2147377099" r:id="rId9"/>
    <p:sldId id="2147377098" r:id="rId10"/>
    <p:sldId id="261" r:id="rId11"/>
    <p:sldId id="2147377101" r:id="rId12"/>
    <p:sldId id="2147377102" r:id="rId13"/>
    <p:sldId id="2147377105" r:id="rId14"/>
    <p:sldId id="2147377104" r:id="rId15"/>
    <p:sldId id="2147377100" r:id="rId16"/>
    <p:sldId id="214737710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7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2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92155B-7F18-498C-9BFA-FBEF28EA456D}" type="datetimeFigureOut">
              <a:rPr lang="en-CA" smtClean="0"/>
              <a:t>2023-02-02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7D2735-7906-4EBC-BF62-CF4D6952442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4916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spc="1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IBM Process Automation Manager Open Edition </a:t>
            </a:r>
            <a:r>
              <a:rPr lang="en-US" spc="1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b="1" spc="1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IBM Decision Manager Open Edition </a:t>
            </a:r>
            <a:r>
              <a:rPr lang="en-US" spc="1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fully open-source application development platforms that help </a:t>
            </a:r>
            <a:r>
              <a:rPr lang="en-US" spc="10" dirty="0">
                <a:solidFill>
                  <a:srgbClr val="000000"/>
                </a:solidFill>
              </a:rPr>
              <a:t>clients</a:t>
            </a:r>
            <a:r>
              <a:rPr lang="en-US" spc="1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build highly-customized and scalable cloud-native business automation applications. Clients use Process Automation Manager to model and automate their business processes, including decision automation. </a:t>
            </a:r>
            <a:r>
              <a:rPr lang="en-US" spc="10" dirty="0">
                <a:solidFill>
                  <a:srgbClr val="000000"/>
                </a:solidFill>
              </a:rPr>
              <a:t>They use</a:t>
            </a:r>
            <a:r>
              <a:rPr lang="en-US" spc="1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Decision Manager to focus on decision modeling and automation. Both allow for the rapid development and maintenance of intelligent business automation applications and processes.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177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spc="1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IBM Process Automation Manager Open Edition </a:t>
            </a:r>
            <a:r>
              <a:rPr lang="en-US" spc="1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b="1" spc="1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IBM Decision Manager Open Edition </a:t>
            </a:r>
            <a:r>
              <a:rPr lang="en-US" spc="1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fully open-source application development platforms that help </a:t>
            </a:r>
            <a:r>
              <a:rPr lang="en-US" spc="10" dirty="0">
                <a:solidFill>
                  <a:srgbClr val="000000"/>
                </a:solidFill>
              </a:rPr>
              <a:t>clients</a:t>
            </a:r>
            <a:r>
              <a:rPr lang="en-US" spc="1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build highly-customized and scalable cloud-native business automation applications. Clients use Process Automation Manager to model and automate their business processes, including decision automation. </a:t>
            </a:r>
            <a:r>
              <a:rPr lang="en-US" spc="10" dirty="0">
                <a:solidFill>
                  <a:srgbClr val="000000"/>
                </a:solidFill>
              </a:rPr>
              <a:t>They use</a:t>
            </a:r>
            <a:r>
              <a:rPr lang="en-US" spc="1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Decision Manager to focus on decision modeling and automation. Both allow for the rapid development and maintenance of intelligent business automation applications and processes.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846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Robot Process Automation (RPA) is used to automate tasks that are traditionally performed by people, by mimicking the steps that a person would take when performing activities on their desktop computer.</a:t>
            </a:r>
          </a:p>
          <a:p>
            <a:endParaRPr lang="en-US" dirty="0"/>
          </a:p>
          <a:p>
            <a:r>
              <a:rPr lang="en-US" dirty="0"/>
              <a:t>For example, a software robot (or bot) can be created to gather data from multiple systems, collate the data within a spreadsheet, perform some calculations, and enter the data into another system by using the application user interfaces in exactly the same way a person would do it. Bots can also use traditional techniques to integrate with systems, like SQL to query a database or JSON/HTTP to call a REST service.</a:t>
            </a:r>
          </a:p>
          <a:p>
            <a:endParaRPr lang="en-US" dirty="0"/>
          </a:p>
          <a:p>
            <a:r>
              <a:rPr lang="en-US" dirty="0"/>
              <a:t>Other examples include:</a:t>
            </a:r>
          </a:p>
          <a:p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Use Microsoft Windows OS - </a:t>
            </a:r>
            <a:r>
              <a:rPr lang="en-US" dirty="0"/>
              <a:t>Use file system, clipboard, taskbar, services, open and close applications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Use desktop applications - Work with web apps, Windows apps, Microsoft Office suite, SAP, Java apps, remote desktop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Interact with systems - Access mainframes, call APIs, update and query databases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Communicate - </a:t>
            </a:r>
            <a:r>
              <a:rPr lang="en-US" dirty="0"/>
              <a:t>Send and read emails and SMS messages, chat using text and voice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Read documents - </a:t>
            </a:r>
            <a:r>
              <a:rPr lang="en-US" dirty="0"/>
              <a:t>Extract structured data from unstructured content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Apply intelligence - Understand information, make decisions, apply knowledge, learn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Create documents - </a:t>
            </a:r>
            <a:r>
              <a:rPr lang="en-US" dirty="0"/>
              <a:t>PDF Reports, </a:t>
            </a:r>
            <a:r>
              <a:rPr lang="en-US" noProof="0" dirty="0"/>
              <a:t>MS Excel, MS Word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Process Data - Encrypt, analyze, perform calculations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noProof="0" dirty="0"/>
              <a:t>Process Files - </a:t>
            </a:r>
            <a:r>
              <a:rPr lang="en-US" dirty="0"/>
              <a:t>Create, upload/download, transfer</a:t>
            </a:r>
          </a:p>
          <a:p>
            <a:pPr lvl="0"/>
            <a:endParaRPr lang="en-US" noProof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lide Image Placeholder 9">
            <a:extLst>
              <a:ext uri="{FF2B5EF4-FFF2-40B4-BE49-F238E27FC236}">
                <a16:creationId xmlns:a16="http://schemas.microsoft.com/office/drawing/2014/main" id="{C0CC4A0D-B92F-47E6-97AE-10D01D35A2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327400" cy="1871663"/>
          </a:xfrm>
        </p:spPr>
      </p:sp>
    </p:spTree>
    <p:extLst>
      <p:ext uri="{BB962C8B-B14F-4D97-AF65-F5344CB8AC3E}">
        <p14:creationId xmlns:p14="http://schemas.microsoft.com/office/powerpoint/2010/main" val="3685044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01F79-FD6C-4629-B57A-F183EE78A1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F8475C-40C1-4FA3-95EB-60C86F0305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A8D5A-846F-4582-89B9-41BD409A1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FACC-574A-41DD-ACBD-E66D657D283B}" type="datetimeFigureOut">
              <a:rPr lang="en-CA" smtClean="0"/>
              <a:t>2023-02-02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1361A-837C-4C80-89B1-E88301322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40D99-84EC-4799-B7A0-19B7A1BCA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E1C0-AF69-4F5F-BC88-311019F748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4413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E1339-3451-47BF-8F33-5E3957FEC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847320-093D-4307-ABFE-CE8BEC0F7E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B51CC-BFC8-4AED-A036-549AC1C1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FACC-574A-41DD-ACBD-E66D657D283B}" type="datetimeFigureOut">
              <a:rPr lang="en-CA" smtClean="0"/>
              <a:t>2023-02-02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69320-D978-4349-B6A9-7760E6ADC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F260A1-790B-4A3C-BC76-4AE075568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E1C0-AF69-4F5F-BC88-311019F748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0011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CDAD00-627A-467F-BAD1-18C7E6568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320D1D-A847-4AC6-8B73-8D3DA9F35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B2CB2-0853-4503-990B-02D9F6E19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FACC-574A-41DD-ACBD-E66D657D283B}" type="datetimeFigureOut">
              <a:rPr lang="en-CA" smtClean="0"/>
              <a:t>2023-02-02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C41D7-A1D1-4321-AB05-4514AC7A5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694CF-54FF-454A-93D2-4742D5B43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E1C0-AF69-4F5F-BC88-311019F748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3738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8926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58209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66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2772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4451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8" y="292608"/>
            <a:ext cx="5510784" cy="1072896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82880" y="1511808"/>
            <a:ext cx="5608320" cy="4482592"/>
          </a:xfrm>
        </p:spPr>
        <p:txBody>
          <a:bodyPr/>
          <a:lstStyle>
            <a:lvl1pPr>
              <a:lnSpc>
                <a:spcPct val="90000"/>
              </a:lnSpc>
              <a:defRPr sz="128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40789804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82882" y="121920"/>
            <a:ext cx="11704229" cy="5872480"/>
          </a:xfrm>
        </p:spPr>
        <p:txBody>
          <a:bodyPr/>
          <a:lstStyle>
            <a:lvl1pPr>
              <a:defRPr sz="128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59427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7416713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995072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8392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10E1-A0DA-4F56-BBE1-A006CC78B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5A959-B11E-4968-96BC-6C4848DCC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D14E7-6FEF-497E-AF8F-B4F3B4107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FACC-574A-41DD-ACBD-E66D657D283B}" type="datetimeFigureOut">
              <a:rPr lang="en-CA" smtClean="0"/>
              <a:t>2023-02-02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3EFF7-6B4F-49B2-ACB9-CC04DB37D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9F673-A32A-401B-B082-D412263F0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E1C0-AF69-4F5F-BC88-311019F748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08156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10" y="1658112"/>
            <a:ext cx="5498501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7387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80416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28979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03923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750851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9436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53087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8" y="268224"/>
            <a:ext cx="5522885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>
              <a:solidFill>
                <a:srgbClr val="FFFFFF"/>
              </a:solidFill>
              <a:latin typeface="+mn-lt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6388608" y="268224"/>
            <a:ext cx="5498592" cy="5726176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674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8307927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47195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48681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5498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rgbClr val="0F62F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0574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8CD0C-8F53-4672-BD65-9891CADE9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A4C75-5680-4B36-9F98-7F8A99EFD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75AD1-B36A-40D6-9F62-149F8F38C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FACC-574A-41DD-ACBD-E66D657D283B}" type="datetimeFigureOut">
              <a:rPr lang="en-CA" smtClean="0"/>
              <a:t>2023-02-02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624F06-76CC-4B00-B6EF-F36B6EC75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22D8D-90B6-4970-B4B4-A7135E7FF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E1C0-AF69-4F5F-BC88-311019F748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12898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solidFill>
            <a:srgbClr val="0F62F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6096000" cy="3431116"/>
          </a:xfrm>
          <a:solidFill>
            <a:srgbClr val="161616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5"/>
            <a:ext cx="6096000" cy="3431116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44455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3425951"/>
          </a:xfrm>
          <a:noFill/>
        </p:spPr>
        <p:txBody>
          <a:bodyPr lIns="182880" tIns="164592" rIns="228600" bIns="228600"/>
          <a:lstStyle>
            <a:lvl1pPr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5"/>
            <a:ext cx="3048000" cy="3431116"/>
          </a:xfrm>
          <a:solidFill>
            <a:srgbClr val="001D6C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5"/>
            <a:ext cx="3048000" cy="3431116"/>
          </a:xfrm>
          <a:solidFill>
            <a:srgbClr val="0043C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solidFill>
            <a:srgbClr val="0F62FE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solidFill>
            <a:srgbClr val="78A9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96644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01800"/>
          </a:xfrm>
          <a:solidFill>
            <a:srgbClr val="FFFFFF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701800"/>
            <a:ext cx="12192000" cy="51562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4071053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64096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429000"/>
            <a:ext cx="3048004" cy="3429000"/>
          </a:xfrm>
          <a:solidFill>
            <a:srgbClr val="FFFFFF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333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333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333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3872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solidFill>
            <a:srgbClr val="0F62FE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solidFill>
            <a:srgbClr val="0043CE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solidFill>
            <a:srgbClr val="002D9C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solidFill>
            <a:srgbClr val="001D6C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02848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5273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3838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340608" y="1679501"/>
            <a:ext cx="2450592" cy="4336288"/>
          </a:xfrm>
        </p:spPr>
        <p:txBody>
          <a:bodyPr/>
          <a:lstStyle>
            <a:lvl1pPr>
              <a:spcBef>
                <a:spcPts val="400"/>
              </a:spcBef>
              <a:defRPr sz="1867"/>
            </a:lvl1pPr>
            <a:lvl2pPr>
              <a:spcBef>
                <a:spcPts val="0"/>
              </a:spcBef>
              <a:defRPr sz="1867"/>
            </a:lvl2pPr>
            <a:lvl3pPr>
              <a:spcBef>
                <a:spcPts val="0"/>
              </a:spcBef>
              <a:defRPr sz="1867"/>
            </a:lvl3pPr>
            <a:lvl4pPr>
              <a:spcBef>
                <a:spcPts val="0"/>
              </a:spcBef>
              <a:defRPr sz="1867"/>
            </a:lvl4pPr>
            <a:lvl5pPr>
              <a:spcBef>
                <a:spcPts val="0"/>
              </a:spcBef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</p:spPr>
        <p:txBody>
          <a:bodyPr lIns="91440" tIns="91440" rIns="91440" bIns="91440"/>
          <a:lstStyle/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9438781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83512"/>
            <a:ext cx="2450592" cy="4336288"/>
          </a:xfrm>
        </p:spPr>
        <p:txBody>
          <a:bodyPr/>
          <a:lstStyle>
            <a:lvl1pPr marL="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None/>
              <a:tabLst/>
              <a:defRPr lang="en-US" sz="1867" b="0" i="0" dirty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28597" indent="-23164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lang="en-US" sz="1867" b="0" i="0" dirty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457195" indent="-23164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lang="en-US" sz="1867" b="0" i="0" dirty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838190" indent="-23164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lang="en-US" sz="1867" b="0" i="0" dirty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1071020" indent="-231642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/>
              <a:defRPr lang="en-US" sz="1867" b="0" i="0" dirty="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64224" y="1621536"/>
            <a:ext cx="5522976" cy="437286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147995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268224"/>
            <a:ext cx="2450592" cy="5726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09" y="268224"/>
            <a:ext cx="8546501" cy="5726176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268915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0D038-A032-4406-9757-6F2AB1CA7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6EA50-1D7D-46AB-9256-9875183FBE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449135-1DF4-43FB-BFFF-1F1D2D6858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791AF2-D563-4D52-941B-AB89A66F9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FACC-574A-41DD-ACBD-E66D657D283B}" type="datetimeFigureOut">
              <a:rPr lang="en-CA" smtClean="0"/>
              <a:t>2023-02-02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0AE5D9-6017-45B6-9EF9-D5F523F2E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730DFD-7144-4F75-A49F-FA7F4A6D7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E1C0-AF69-4F5F-BC88-311019F748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39817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67435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03235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82496"/>
            <a:ext cx="5498592" cy="1746504"/>
          </a:xfrm>
        </p:spPr>
        <p:txBody>
          <a:bodyPr/>
          <a:lstStyle>
            <a:lvl1pPr>
              <a:spcBef>
                <a:spcPts val="0"/>
              </a:spcBef>
              <a:defRPr sz="1333"/>
            </a:lvl1pPr>
            <a:lvl2pPr marL="0" indent="0">
              <a:spcBef>
                <a:spcPts val="0"/>
              </a:spcBef>
              <a:buNone/>
              <a:defRPr/>
            </a:lvl2pPr>
            <a:lvl3pPr marL="268813" indent="0">
              <a:buNone/>
              <a:defRPr/>
            </a:lvl3pPr>
            <a:lvl4pPr marL="579960" indent="0">
              <a:buNone/>
              <a:defRPr/>
            </a:lvl4pPr>
            <a:lvl5pPr marL="84242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2608" y="4279392"/>
            <a:ext cx="8546592" cy="1743456"/>
          </a:xfrm>
        </p:spPr>
        <p:txBody>
          <a:bodyPr anchor="b"/>
          <a:lstStyle>
            <a:lvl1pPr>
              <a:spcBef>
                <a:spcPts val="400"/>
              </a:spcBef>
              <a:defRPr sz="800"/>
            </a:lvl1pPr>
            <a:lvl2pPr>
              <a:defRPr sz="800"/>
            </a:lvl2pPr>
            <a:lvl3pPr>
              <a:defRPr sz="8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56519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928" y="3083847"/>
            <a:ext cx="1730144" cy="69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576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 bar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CE9B16-7CF7-D545-AB1B-5F8EBB7FC783}"/>
              </a:ext>
            </a:extLst>
          </p:cNvPr>
          <p:cNvSpPr/>
          <p:nvPr userDrawn="1"/>
        </p:nvSpPr>
        <p:spPr bwMode="auto">
          <a:xfrm>
            <a:off x="0" y="1366360"/>
            <a:ext cx="12192000" cy="5491640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3913" tIns="23913" rIns="23913" bIns="2391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0713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29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75A0B0-014F-7147-90EE-18E4C656EC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837409" y="317207"/>
            <a:ext cx="3657600" cy="39629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3A71A94-43D4-8E48-91DC-4052240399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351200" y="317207"/>
            <a:ext cx="3657600" cy="3962964"/>
          </a:xfrm>
        </p:spPr>
        <p:txBody>
          <a:bodyPr/>
          <a:lstStyle/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94249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op bar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ACE9B16-7CF7-D545-AB1B-5F8EBB7FC783}"/>
              </a:ext>
            </a:extLst>
          </p:cNvPr>
          <p:cNvSpPr/>
          <p:nvPr userDrawn="1"/>
        </p:nvSpPr>
        <p:spPr bwMode="auto">
          <a:xfrm>
            <a:off x="0" y="1366360"/>
            <a:ext cx="12192000" cy="5491640"/>
          </a:xfrm>
          <a:prstGeom prst="rect">
            <a:avLst/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23979" tIns="23979" rIns="23979" bIns="23979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0897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32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88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58113"/>
            <a:ext cx="2450592" cy="43362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IBM Automation 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5" y="1051551"/>
            <a:ext cx="3565524" cy="2384899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3" cy="631475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4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416030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5" y="549277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4" y="2677307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9" cy="3448559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3" y="3324734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3" cy="631475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 dirty="0"/>
            </a:p>
          </p:txBody>
        </p:sp>
      </p:grpSp>
    </p:spTree>
    <p:extLst>
      <p:ext uri="{BB962C8B-B14F-4D97-AF65-F5344CB8AC3E}">
        <p14:creationId xmlns:p14="http://schemas.microsoft.com/office/powerpoint/2010/main" val="355539085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2"/>
            <a:ext cx="4500563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594" indent="-228594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920296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30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4"/>
            <a:ext cx="9000000" cy="6857999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549275"/>
            <a:ext cx="5437187" cy="2986235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4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258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41DF7-DE4C-4B4D-962F-962743F49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6D133A-F432-4082-8FBC-A4B979A44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E413DB-F349-4103-B3B7-EDEB320CB6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319C8E-E0CB-497A-AC10-A79C268AF5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ED60BE-7BB7-42BE-9AF1-CF68795C60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2F1DCE-2FFC-481A-BB19-293F55B2C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FACC-574A-41DD-ACBD-E66D657D283B}" type="datetimeFigureOut">
              <a:rPr lang="en-CA" smtClean="0"/>
              <a:t>2023-02-02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CD74C7-7715-4976-A157-1B2BC9887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04B5E8-C56F-4C1E-8C4C-34AB67CD4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E1C0-AF69-4F5F-BC88-311019F748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268574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2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26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26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548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9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351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351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201"/>
            <a:ext cx="11090275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83490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1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7" y="4143453"/>
            <a:ext cx="734257" cy="760507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9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10" y="656634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36716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30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1" y="548641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6" y="4518947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351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4" y="4232950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2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5" y="4232950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4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7" y="4232950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6" y="4238814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8320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3" y="5827879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7" cy="535355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1"/>
            <a:ext cx="5429115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5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594" lvl="0" indent="-228594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5" y="2427371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2963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3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351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351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9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1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3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5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5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5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594" lvl="0" indent="-228594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1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5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594" lvl="0" indent="-228594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60" y="2427371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3009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2"/>
            <a:ext cx="4500563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</p:spTree>
    <p:extLst>
      <p:ext uri="{BB962C8B-B14F-4D97-AF65-F5344CB8AC3E}">
        <p14:creationId xmlns:p14="http://schemas.microsoft.com/office/powerpoint/2010/main" val="322103688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549275"/>
            <a:ext cx="5437187" cy="2986235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4" y="3827611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401"/>
            <a:ext cx="1404699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1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351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3" cy="631475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</p:spTree>
    <p:extLst>
      <p:ext uri="{BB962C8B-B14F-4D97-AF65-F5344CB8AC3E}">
        <p14:creationId xmlns:p14="http://schemas.microsoft.com/office/powerpoint/2010/main" val="99441623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2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50" y="3536951"/>
            <a:ext cx="8281989" cy="2555875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9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3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3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3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351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351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</p:spTree>
    <p:extLst>
      <p:ext uri="{BB962C8B-B14F-4D97-AF65-F5344CB8AC3E}">
        <p14:creationId xmlns:p14="http://schemas.microsoft.com/office/powerpoint/2010/main" val="96629417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5" y="5528199"/>
            <a:ext cx="631475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3" y="2097175"/>
            <a:ext cx="5435600" cy="3995651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9" y="2097175"/>
            <a:ext cx="5435600" cy="3995651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67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FCBFB-D36E-46F2-9ABC-B030CB90D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1B877F-4382-42DA-8D05-9C7670582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FACC-574A-41DD-ACBD-E66D657D283B}" type="datetimeFigureOut">
              <a:rPr lang="en-CA" smtClean="0"/>
              <a:t>2023-02-02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D14A17-3983-4D0A-9201-35E2AB4E2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AEDAB5-02B2-4381-8077-90B32BD30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E1C0-AF69-4F5F-BC88-311019F748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381415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9370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2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6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3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4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51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32E5AB-CCD0-4F45-BA0C-44C4B9D6A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FACC-574A-41DD-ACBD-E66D657D283B}" type="datetimeFigureOut">
              <a:rPr lang="en-CA" smtClean="0"/>
              <a:t>2023-02-02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E6D5B2-E054-412B-ACCC-2CE7E8495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7DBBB-8F37-4D44-A8F1-5EA3228C8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E1C0-AF69-4F5F-BC88-311019F748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3361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47959-40B7-4E60-9CC6-A522093C7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BAA7D-30BD-47D6-B186-8C94C5710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9296A-833E-448D-A576-857976458D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F7C25-0E13-4446-B603-4D85A918B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FACC-574A-41DD-ACBD-E66D657D283B}" type="datetimeFigureOut">
              <a:rPr lang="en-CA" smtClean="0"/>
              <a:t>2023-02-02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6F98A0-64AB-4137-A627-C030B9C7B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445A90-93EF-4506-88B9-4AF2F5F2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E1C0-AF69-4F5F-BC88-311019F748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8417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A8D1A-363D-4E37-8403-F9491E51E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569F04-D09A-47B2-AC0B-EF08008846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952E0E-AFC4-4BBF-8A16-89388D5FF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B13B1-A1C4-40E6-9677-9C6D27F76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4FACC-574A-41DD-ACBD-E66D657D283B}" type="datetimeFigureOut">
              <a:rPr lang="en-CA" smtClean="0"/>
              <a:t>2023-02-02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6ADDB2-A9BF-4E79-A19F-1B92590AD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21543F-0D81-4497-87E6-2CF2F05CD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E4E1C0-AF69-4F5F-BC88-311019F748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7151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486C06-3D3D-4C49-89A0-9454E4146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89446A-82AE-49FD-AD1C-7E0F7FEDD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A21ED-567B-4F8B-A79A-4B3F6A2A88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4FACC-574A-41DD-ACBD-E66D657D283B}" type="datetimeFigureOut">
              <a:rPr lang="en-CA" smtClean="0"/>
              <a:t>2023-02-02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7B189-9B2A-45D1-8220-023574A113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3B89B-1397-40F4-A9A7-4D2558E7E9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4E1C0-AF69-4F5F-BC88-311019F7488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6940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572617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6388608" y="268224"/>
            <a:ext cx="5498592" cy="5726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003219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715" r:id="rId34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i="0">
          <a:solidFill>
            <a:schemeClr val="tx1"/>
          </a:solidFill>
          <a:latin typeface="+mj-lt"/>
          <a:ea typeface="Arial" panose="020B0604020202020204" pitchFamily="34" charset="0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5pPr>
      <a:lvl6pPr marL="48341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6pPr>
      <a:lvl7pPr marL="96682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7pPr>
      <a:lvl8pPr marL="145024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8pPr>
      <a:lvl9pPr marL="193365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chemeClr val="tx1"/>
        </a:buClr>
        <a:buSzPct val="90000"/>
        <a:buFont typeface="IBM Plex Sans" pitchFamily="2" charset="2"/>
        <a:buNone/>
        <a:defRPr sz="1867" b="0" i="0">
          <a:solidFill>
            <a:schemeClr val="tx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1pPr>
      <a:lvl2pPr marL="228597" indent="-231642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 b="0" i="0">
          <a:solidFill>
            <a:schemeClr val="tx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2pPr>
      <a:lvl3pPr marL="457195" indent="-231642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 b="0" i="0">
          <a:solidFill>
            <a:schemeClr val="tx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3pPr>
      <a:lvl4pPr marL="838190" indent="-231642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sz="1867" b="0" i="0" baseline="0">
          <a:solidFill>
            <a:schemeClr val="tx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4pPr>
      <a:lvl5pPr marL="1071020" indent="-231642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•"/>
        <a:tabLst/>
        <a:defRPr sz="1867" b="0" i="0">
          <a:solidFill>
            <a:schemeClr val="tx1"/>
          </a:solidFill>
          <a:latin typeface="+mn-lt"/>
          <a:ea typeface="Arial" panose="020B0604020202020204" pitchFamily="34" charset="0"/>
          <a:cs typeface="Arial" panose="020B0604020202020204" pitchFamily="34" charset="0"/>
        </a:defRPr>
      </a:lvl5pPr>
      <a:lvl6pPr marL="2111575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6pPr>
      <a:lvl7pPr marL="2594990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7pPr>
      <a:lvl8pPr marL="3078403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8pPr>
      <a:lvl9pPr marL="3561818" indent="-172889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9pPr>
    </p:bodyStyle>
    <p:otherStyle>
      <a:defPPr>
        <a:defRPr lang="en-US"/>
      </a:defPPr>
      <a:lvl1pPr marL="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412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82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240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65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7068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479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893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306" algn="l" defTabSz="966828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32">
          <p15:clr>
            <a:srgbClr val="F26B43"/>
          </p15:clr>
        </p15:guide>
        <p15:guide id="5" orient="horz" pos="3088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12">
          <p15:clr>
            <a:srgbClr val="F26B43"/>
          </p15:clr>
        </p15:guide>
        <p15:guide id="17" orient="horz" pos="812">
          <p15:clr>
            <a:srgbClr val="F26B43"/>
          </p15:clr>
        </p15:guide>
        <p15:guide id="18" orient="horz" pos="1620">
          <p15:clr>
            <a:srgbClr val="F26B43"/>
          </p15:clr>
        </p15:guide>
        <p15:guide id="19" orient="horz" pos="1216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50801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3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49" y="6507212"/>
            <a:ext cx="6379211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5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6051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</p:sldLayoutIdLst>
  <p:hf hd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account/reg/ca-en/signup?formid=urx-46597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ncrowther@uk.ibm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github.com/ncrowther/InvoiceApprova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svg"/><Relationship Id="rId20" Type="http://schemas.openxmlformats.org/officeDocument/2006/relationships/image" Target="../media/image26.sv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svg"/><Relationship Id="rId19" Type="http://schemas.openxmlformats.org/officeDocument/2006/relationships/image" Target="../media/image25.pn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17" Type="http://schemas.openxmlformats.org/officeDocument/2006/relationships/image" Target="../media/image42.sv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.svg"/><Relationship Id="rId7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5.png"/><Relationship Id="rId11" Type="http://schemas.openxmlformats.org/officeDocument/2006/relationships/image" Target="../media/image45.png"/><Relationship Id="rId5" Type="http://schemas.openxmlformats.org/officeDocument/2006/relationships/hyperlink" Target="https://www.freepngimg.com/png/64770-computer-email-icons-free-hd-image" TargetMode="External"/><Relationship Id="rId10" Type="http://schemas.openxmlformats.org/officeDocument/2006/relationships/hyperlink" Target="https://freepngimg.com/png/36792-folders-file" TargetMode="External"/><Relationship Id="rId4" Type="http://schemas.openxmlformats.org/officeDocument/2006/relationships/image" Target="../media/image43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hyperlink" Target="https://www.freepngimg.com/png/64770-computer-email-icons-free-hd-image" TargetMode="External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74DF8-D181-40C8-A734-237655971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936" y="118976"/>
            <a:ext cx="8205450" cy="1174170"/>
          </a:xfrm>
        </p:spPr>
        <p:txBody>
          <a:bodyPr anchor="t">
            <a:normAutofit fontScale="90000"/>
          </a:bodyPr>
          <a:lstStyle/>
          <a:p>
            <a:br>
              <a:rPr lang="en-GB" sz="3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GB" sz="3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Community Calls 2023 –RPA</a:t>
            </a:r>
            <a:br>
              <a:rPr lang="en-GB" sz="3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br>
              <a:rPr lang="en-GB" sz="3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br>
              <a:rPr lang="en-CA" dirty="0">
                <a:solidFill>
                  <a:schemeClr val="bg2"/>
                </a:solidFill>
                <a:latin typeface="IBM Plex Sans" panose="020B0503050203000203" pitchFamily="34" charset="0"/>
              </a:rPr>
            </a:br>
            <a:r>
              <a:rPr lang="en-CA" sz="4800" dirty="0">
                <a:solidFill>
                  <a:schemeClr val="bg2"/>
                </a:solidFill>
                <a:latin typeface="IBM Plex Sans" panose="020B0503050203000203" pitchFamily="34" charset="0"/>
              </a:rPr>
              <a:t>Invoice processing </a:t>
            </a:r>
            <a:br>
              <a:rPr lang="en-CA" sz="4800" dirty="0">
                <a:solidFill>
                  <a:schemeClr val="bg2"/>
                </a:solidFill>
                <a:latin typeface="IBM Plex Sans" panose="020B0503050203000203" pitchFamily="34" charset="0"/>
              </a:rPr>
            </a:br>
            <a:r>
              <a:rPr lang="en-CA" sz="4800" dirty="0">
                <a:solidFill>
                  <a:schemeClr val="bg2"/>
                </a:solidFill>
                <a:latin typeface="IBM Plex Sans" panose="020B0503050203000203" pitchFamily="34" charset="0"/>
              </a:rPr>
              <a:t>with RPA &amp; PAM</a:t>
            </a:r>
            <a:endParaRPr lang="en-CA" sz="5900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1EC98F-2C26-47BD-989D-626774358E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2440" y="3612113"/>
            <a:ext cx="7733010" cy="2689166"/>
          </a:xfrm>
        </p:spPr>
        <p:txBody>
          <a:bodyPr/>
          <a:lstStyle/>
          <a:p>
            <a:pPr algn="l"/>
            <a:endParaRPr lang="en-CA" sz="2000" dirty="0">
              <a:solidFill>
                <a:schemeClr val="bg2"/>
              </a:solidFill>
              <a:latin typeface="IBM Plex Sans" panose="020B0503050203000203" pitchFamily="34" charset="0"/>
            </a:endParaRPr>
          </a:p>
          <a:p>
            <a:pPr algn="l"/>
            <a:r>
              <a:rPr lang="en-CA" dirty="0">
                <a:solidFill>
                  <a:schemeClr val="bg2"/>
                </a:solidFill>
                <a:latin typeface="IBM Plex Sans" panose="020B0503050203000203" pitchFamily="34" charset="0"/>
              </a:rPr>
              <a:t>Nigel T. Crowther</a:t>
            </a:r>
          </a:p>
          <a:p>
            <a:pPr algn="l"/>
            <a:r>
              <a:rPr lang="en-CA" sz="1600" dirty="0">
                <a:solidFill>
                  <a:schemeClr val="bg2"/>
                </a:solidFill>
                <a:latin typeface="IBM Plex Sans" panose="020B0503050203000203" pitchFamily="34" charset="0"/>
              </a:rPr>
              <a:t>Automation Tech Sales EMEA</a:t>
            </a:r>
            <a:endParaRPr lang="en-CA" sz="1600" dirty="0">
              <a:solidFill>
                <a:srgbClr val="FF0000"/>
              </a:solidFill>
              <a:latin typeface="IBM Plex Sans" panose="020B050305020300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B1B85A-7F29-4449-B614-860D989EF2A4}"/>
              </a:ext>
            </a:extLst>
          </p:cNvPr>
          <p:cNvSpPr txBox="1"/>
          <p:nvPr/>
        </p:nvSpPr>
        <p:spPr>
          <a:xfrm>
            <a:off x="9160625" y="4622762"/>
            <a:ext cx="3031375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chemeClr val="bg2"/>
                </a:solidFill>
                <a:latin typeface="IBM Plex Sans" panose="020B0503050203000203" pitchFamily="34" charset="0"/>
              </a:rPr>
              <a:t>IBM Robotic Process Automation</a:t>
            </a:r>
          </a:p>
          <a:p>
            <a:endParaRPr lang="en-CA" sz="2400" dirty="0">
              <a:solidFill>
                <a:schemeClr val="bg2"/>
              </a:solidFill>
              <a:latin typeface="IBM Plex Sans" panose="020B0503050203000203" pitchFamily="34" charset="0"/>
            </a:endParaRPr>
          </a:p>
          <a:p>
            <a:endParaRPr lang="en-CA" sz="2000" dirty="0">
              <a:solidFill>
                <a:schemeClr val="bg2"/>
              </a:solidFill>
              <a:latin typeface="IBM Plex Sans" panose="020B0503050203000203" pitchFamily="34" charset="0"/>
            </a:endParaRPr>
          </a:p>
          <a:p>
            <a:r>
              <a:rPr lang="en-CA" sz="1400" dirty="0">
                <a:solidFill>
                  <a:schemeClr val="bg2"/>
                </a:solidFill>
                <a:latin typeface="IBM Plex Sans" panose="020B0503050203000203" pitchFamily="34" charset="0"/>
              </a:rPr>
              <a:t>Try it now: </a:t>
            </a:r>
            <a:r>
              <a:rPr lang="en-CA" sz="1200" dirty="0">
                <a:solidFill>
                  <a:schemeClr val="bg2"/>
                </a:solidFill>
                <a:latin typeface="IBM Plex Sans" panose="020B0503050203000203" pitchFamily="34" charset="0"/>
                <a:hlinkClick r:id="rId3"/>
              </a:rPr>
              <a:t>https://www.ibm.com/account/reg/ca-en/signup?formid=urx-46597</a:t>
            </a:r>
            <a:endParaRPr lang="en-CA" sz="1200" dirty="0">
              <a:solidFill>
                <a:schemeClr val="bg2"/>
              </a:solidFill>
              <a:latin typeface="IBM Plex Sans" panose="020B0503050203000203" pitchFamily="34" charset="0"/>
            </a:endParaRPr>
          </a:p>
          <a:p>
            <a:endParaRPr lang="en-CA" sz="1200" dirty="0">
              <a:solidFill>
                <a:schemeClr val="bg2"/>
              </a:solidFill>
              <a:latin typeface="IBM Plex Sans" panose="020B050305020300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26A51C-E462-4036-899E-1ECE7CA6EC5F}"/>
              </a:ext>
            </a:extLst>
          </p:cNvPr>
          <p:cNvSpPr txBox="1"/>
          <p:nvPr/>
        </p:nvSpPr>
        <p:spPr>
          <a:xfrm>
            <a:off x="472440" y="4772030"/>
            <a:ext cx="6178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ncrowther@uk.ibm.com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43A82C-08CC-47C8-B93F-9E30D54BD864}"/>
              </a:ext>
            </a:extLst>
          </p:cNvPr>
          <p:cNvSpPr txBox="1"/>
          <p:nvPr/>
        </p:nvSpPr>
        <p:spPr>
          <a:xfrm>
            <a:off x="550261" y="6116613"/>
            <a:ext cx="146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24</a:t>
            </a:r>
            <a:r>
              <a:rPr lang="en-GB" baseline="30000" dirty="0">
                <a:solidFill>
                  <a:schemeClr val="bg1"/>
                </a:solidFill>
              </a:rPr>
              <a:t>th</a:t>
            </a:r>
            <a:r>
              <a:rPr lang="en-GB" dirty="0">
                <a:solidFill>
                  <a:schemeClr val="bg1"/>
                </a:solidFill>
              </a:rPr>
              <a:t> Feb 2022</a:t>
            </a:r>
          </a:p>
        </p:txBody>
      </p:sp>
    </p:spTree>
    <p:extLst>
      <p:ext uri="{BB962C8B-B14F-4D97-AF65-F5344CB8AC3E}">
        <p14:creationId xmlns:p14="http://schemas.microsoft.com/office/powerpoint/2010/main" val="734220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A1473A6-3F22-483E-8A30-80B9D2B1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1375E3-3E53-4D75-BAB7-E5929BFCB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34368" y="563918"/>
            <a:ext cx="4119932" cy="5978614"/>
            <a:chOff x="7513372" y="803186"/>
            <a:chExt cx="4163968" cy="5978614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0BBEEF67-3DDF-46CF-8CD5-EA5F0E4FB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9586" y="1070835"/>
              <a:ext cx="687754" cy="5710965"/>
            </a:xfrm>
            <a:custGeom>
              <a:avLst/>
              <a:gdLst>
                <a:gd name="T0" fmla="*/ 414 w 414"/>
                <a:gd name="T1" fmla="*/ 2447 h 2447"/>
                <a:gd name="T2" fmla="*/ 0 w 414"/>
                <a:gd name="T3" fmla="*/ 2247 h 2447"/>
                <a:gd name="T4" fmla="*/ 0 w 414"/>
                <a:gd name="T5" fmla="*/ 0 h 2447"/>
                <a:gd name="T6" fmla="*/ 414 w 414"/>
                <a:gd name="T7" fmla="*/ 200 h 2447"/>
                <a:gd name="T8" fmla="*/ 414 w 414"/>
                <a:gd name="T9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47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8FAC1C95-F817-487C-B8B2-CF141FBB1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8949" y="803186"/>
              <a:ext cx="409371" cy="5521414"/>
            </a:xfrm>
            <a:custGeom>
              <a:avLst/>
              <a:gdLst>
                <a:gd name="T0" fmla="*/ 209 w 209"/>
                <a:gd name="T1" fmla="*/ 2246 h 2358"/>
                <a:gd name="T2" fmla="*/ 0 w 209"/>
                <a:gd name="T3" fmla="*/ 2358 h 2358"/>
                <a:gd name="T4" fmla="*/ 0 w 209"/>
                <a:gd name="T5" fmla="*/ 111 h 2358"/>
                <a:gd name="T6" fmla="*/ 209 w 209"/>
                <a:gd name="T7" fmla="*/ 0 h 2358"/>
                <a:gd name="T8" fmla="*/ 209 w 209"/>
                <a:gd name="T9" fmla="*/ 2246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358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C2C5363A-D941-4AA1-8D38-D7E44A1E2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13372" y="804101"/>
              <a:ext cx="388023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106F84B-1EDE-4BB4-8935-5AD67BF85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270" y="878354"/>
            <a:ext cx="2812051" cy="462460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Approval</a:t>
            </a:r>
            <a:br>
              <a:rPr lang="en-GB" dirty="0">
                <a:solidFill>
                  <a:srgbClr val="FFFFFF"/>
                </a:solidFill>
              </a:rPr>
            </a:br>
            <a:br>
              <a:rPr lang="en-GB" dirty="0">
                <a:solidFill>
                  <a:srgbClr val="FFFFFF"/>
                </a:solidFill>
              </a:rPr>
            </a:br>
            <a:r>
              <a:rPr lang="en-GB" sz="2000" dirty="0"/>
              <a:t>The bot sends the result to PAM, where the invoice amounts are verified/modified and then approved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FF244C-35D4-4D4B-AFEA-5ABEFA372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970" y="393431"/>
            <a:ext cx="8279532" cy="4624603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BF395D-7E7C-408F-A2BA-B4DA93B35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040" y="77362"/>
            <a:ext cx="4056717" cy="646517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D302F8-05CA-4E96-B1E5-BBE501F4CB0E}"/>
              </a:ext>
            </a:extLst>
          </p:cNvPr>
          <p:cNvCxnSpPr>
            <a:cxnSpLocks/>
          </p:cNvCxnSpPr>
          <p:nvPr/>
        </p:nvCxnSpPr>
        <p:spPr>
          <a:xfrm flipH="1" flipV="1">
            <a:off x="7622757" y="2383277"/>
            <a:ext cx="2957179" cy="16537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E7F087DD-268C-47C7-8C6D-2B5E090A3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749" y="3346315"/>
            <a:ext cx="6914753" cy="3353951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FCDAD50B-9AD8-4FE6-A6D5-1569F62FEF97}"/>
              </a:ext>
            </a:extLst>
          </p:cNvPr>
          <p:cNvGrpSpPr/>
          <p:nvPr/>
        </p:nvGrpSpPr>
        <p:grpSpPr>
          <a:xfrm>
            <a:off x="722259" y="393431"/>
            <a:ext cx="1468309" cy="1199656"/>
            <a:chOff x="11649340" y="7150038"/>
            <a:chExt cx="3198335" cy="334772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0C200AD-C561-4F40-A6EF-8C22557AC517}"/>
                </a:ext>
              </a:extLst>
            </p:cNvPr>
            <p:cNvSpPr/>
            <p:nvPr/>
          </p:nvSpPr>
          <p:spPr bwMode="auto">
            <a:xfrm>
              <a:off x="11649340" y="7150038"/>
              <a:ext cx="3198335" cy="3347720"/>
            </a:xfrm>
            <a:prstGeom prst="rect">
              <a:avLst/>
            </a:prstGeom>
            <a:solidFill>
              <a:schemeClr val="accent2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C305128-06CA-4139-99C5-B772363E2DCA}"/>
                </a:ext>
              </a:extLst>
            </p:cNvPr>
            <p:cNvSpPr/>
            <p:nvPr/>
          </p:nvSpPr>
          <p:spPr bwMode="auto">
            <a:xfrm>
              <a:off x="11928253" y="8645769"/>
              <a:ext cx="2714405" cy="1124319"/>
            </a:xfrm>
            <a:prstGeom prst="rect">
              <a:avLst/>
            </a:prstGeom>
            <a:noFill/>
            <a:ln w="19050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rPr>
                <a:t>PAM</a:t>
              </a:r>
              <a:endParaRPr kumimoji="0" lang="en-US" sz="1600" b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endParaRPr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7D2E3FA-D0DA-491A-8961-A58700D7F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856009" y="7496940"/>
              <a:ext cx="784993" cy="7849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422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BF1BE-5F00-4E4C-B3EC-580676FEE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new invoices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EE906-4537-4A42-8AE4-EF6E6A480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Define the email rule to detect the invoice</a:t>
            </a:r>
          </a:p>
          <a:p>
            <a:r>
              <a:rPr lang="en-GB" dirty="0"/>
              <a:t>Run bot</a:t>
            </a:r>
          </a:p>
          <a:p>
            <a:r>
              <a:rPr lang="en-GB" dirty="0"/>
              <a:t>Bot automatically creates OCR template</a:t>
            </a:r>
          </a:p>
          <a:p>
            <a:r>
              <a:rPr lang="en-GB" dirty="0"/>
              <a:t>Complete template using OCR tool</a:t>
            </a:r>
          </a:p>
          <a:p>
            <a:r>
              <a:rPr lang="en-GB" dirty="0"/>
              <a:t>Re-</a:t>
            </a:r>
            <a:r>
              <a:rPr lang="en-GB" dirty="0" err="1"/>
              <a:t>reun</a:t>
            </a:r>
            <a:r>
              <a:rPr lang="en-GB" dirty="0"/>
              <a:t> bot</a:t>
            </a:r>
          </a:p>
        </p:txBody>
      </p:sp>
    </p:spTree>
    <p:extLst>
      <p:ext uri="{BB962C8B-B14F-4D97-AF65-F5344CB8AC3E}">
        <p14:creationId xmlns:p14="http://schemas.microsoft.com/office/powerpoint/2010/main" val="3014384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3F45D-4489-45EB-90D7-41C98A28F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089" y="91500"/>
            <a:ext cx="10515600" cy="1325563"/>
          </a:xfrm>
        </p:spPr>
        <p:txBody>
          <a:bodyPr/>
          <a:lstStyle/>
          <a:p>
            <a:r>
              <a:rPr lang="en-GB" dirty="0"/>
              <a:t>Asset on GitHub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BA881-549F-459B-91E8-98DEE71F3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617" y="102795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hlinkClick r:id="rId2"/>
              </a:rPr>
              <a:t>https://github.com/ncrowther/InvoiceApproval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Free to use</a:t>
            </a:r>
          </a:p>
          <a:p>
            <a:r>
              <a:rPr lang="en-GB" dirty="0"/>
              <a:t>Contribute!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9F0BC3-ECE6-43AE-8091-863DBA1D7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730" y="1828801"/>
            <a:ext cx="7018959" cy="4698213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063538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BD5CC-538D-4B5E-A453-BA8F1C37B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Demo</a:t>
            </a:r>
          </a:p>
        </p:txBody>
      </p:sp>
      <p:sp>
        <p:nvSpPr>
          <p:cNvPr id="16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6E7A8-6EDD-4684-85D9-DBBB0B44BF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5" r="-1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09329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voice Processing">
            <a:hlinkClick r:id="" action="ppaction://media"/>
            <a:extLst>
              <a:ext uri="{FF2B5EF4-FFF2-40B4-BE49-F238E27FC236}">
                <a16:creationId xmlns:a16="http://schemas.microsoft.com/office/drawing/2014/main" id="{D5BFC299-BB42-4951-9BD2-A805299338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0878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65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074A8-3FCC-F9B6-4AF3-8A21213E1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4"/>
            <a:ext cx="11606695" cy="1072896"/>
          </a:xfrm>
        </p:spPr>
        <p:txBody>
          <a:bodyPr/>
          <a:lstStyle/>
          <a:p>
            <a:r>
              <a:rPr lang="en-GB" dirty="0"/>
              <a:t>IBM Business Automation Manager Open Editions V8.01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C12AB6-EB21-641D-4BB3-21BEDADBB8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9696" y="1498462"/>
            <a:ext cx="2114924" cy="184012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RPA is bundled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Limited to one unattended bot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</a:rPr>
              <a:t>On prem only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C6F72A1-5142-4A1D-9A83-D60BE517ECA6}"/>
              </a:ext>
            </a:extLst>
          </p:cNvPr>
          <p:cNvGrpSpPr/>
          <p:nvPr/>
        </p:nvGrpSpPr>
        <p:grpSpPr>
          <a:xfrm>
            <a:off x="7622662" y="1530773"/>
            <a:ext cx="4264448" cy="4336289"/>
            <a:chOff x="5726208" y="1148080"/>
            <a:chExt cx="3198336" cy="33477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4CC398-815F-23FA-36AE-FBC57B223A6C}"/>
                </a:ext>
              </a:extLst>
            </p:cNvPr>
            <p:cNvSpPr/>
            <p:nvPr/>
          </p:nvSpPr>
          <p:spPr bwMode="auto">
            <a:xfrm>
              <a:off x="5726208" y="1148080"/>
              <a:ext cx="3198336" cy="33477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48000" tIns="48000" rIns="48000" bIns="48000" numCol="1" rtlCol="0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7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0F8E5D5-C57A-E666-8D73-03C0D8989EDF}"/>
                </a:ext>
              </a:extLst>
            </p:cNvPr>
            <p:cNvGrpSpPr/>
            <p:nvPr/>
          </p:nvGrpSpPr>
          <p:grpSpPr>
            <a:xfrm>
              <a:off x="5862185" y="1769334"/>
              <a:ext cx="2926381" cy="2068518"/>
              <a:chOff x="2693572" y="1441955"/>
              <a:chExt cx="2926381" cy="2068518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CAF3615-1E32-2B9F-2B0E-D37905C3FAAA}"/>
                  </a:ext>
                </a:extLst>
              </p:cNvPr>
              <p:cNvSpPr/>
              <p:nvPr/>
            </p:nvSpPr>
            <p:spPr bwMode="auto">
              <a:xfrm>
                <a:off x="2693572" y="2220982"/>
                <a:ext cx="2926381" cy="1204146"/>
              </a:xfrm>
              <a:prstGeom prst="rect">
                <a:avLst/>
              </a:prstGeom>
              <a:noFill/>
              <a:ln w="9525">
                <a:noFill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48000" tIns="97536" rIns="48000" bIns="4800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553">
                  <a:defRPr/>
                </a:pPr>
                <a:r>
                  <a:rPr lang="en-US" sz="2133" dirty="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itchFamily="34" charset="-128"/>
                    <a:cs typeface="Arial" panose="020B0604020202020204" pitchFamily="34" charset="0"/>
                  </a:rPr>
                  <a:t>IBM Decision Manager</a:t>
                </a:r>
              </a:p>
              <a:p>
                <a:pPr algn="ctr" defTabSz="914553">
                  <a:defRPr/>
                </a:pPr>
                <a:r>
                  <a:rPr lang="en-US" sz="2133" dirty="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itchFamily="34" charset="-128"/>
                    <a:cs typeface="Arial" panose="020B0604020202020204" pitchFamily="34" charset="0"/>
                  </a:rPr>
                  <a:t>Open Edition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9A9D488-B216-57D8-F18C-382FCBC92444}"/>
                  </a:ext>
                </a:extLst>
              </p:cNvPr>
              <p:cNvSpPr/>
              <p:nvPr/>
            </p:nvSpPr>
            <p:spPr bwMode="auto">
              <a:xfrm>
                <a:off x="2782921" y="2798960"/>
                <a:ext cx="2714405" cy="711513"/>
              </a:xfrm>
              <a:prstGeom prst="rect">
                <a:avLst/>
              </a:prstGeom>
              <a:noFill/>
              <a:ln w="19050">
                <a:noFill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48000" tIns="48000" rIns="48000" bIns="4800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621">
                  <a:defRPr/>
                </a:pPr>
                <a:r>
                  <a:rPr lang="en-US" sz="1867" i="1" dirty="0">
                    <a:solidFill>
                      <a:srgbClr val="002D9C"/>
                    </a:solidFill>
                    <a:latin typeface="Arial" panose="020B0604020202020204" pitchFamily="34" charset="0"/>
                    <a:ea typeface="IBM Plex Sans" charset="0"/>
                    <a:cs typeface="Arial" panose="020B0604020202020204" pitchFamily="34" charset="0"/>
                  </a:rPr>
                  <a:t>Decision Automation</a:t>
                </a:r>
              </a:p>
            </p:txBody>
          </p:sp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AF6BFACE-7071-F129-CF65-CFA3C11AEC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biLevel thresh="75000"/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724254" y="1441955"/>
                <a:ext cx="779027" cy="779027"/>
              </a:xfrm>
              <a:prstGeom prst="rect">
                <a:avLst/>
              </a:prstGeom>
            </p:spPr>
          </p:pic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F13CC3D-2212-406C-907B-0AEC154A73F9}"/>
              </a:ext>
            </a:extLst>
          </p:cNvPr>
          <p:cNvGrpSpPr/>
          <p:nvPr/>
        </p:nvGrpSpPr>
        <p:grpSpPr>
          <a:xfrm>
            <a:off x="3343920" y="1530773"/>
            <a:ext cx="4264447" cy="4353608"/>
            <a:chOff x="2514601" y="1148080"/>
            <a:chExt cx="3198335" cy="334772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D0AC19-BFB4-AACD-8896-D6655F597B8C}"/>
                </a:ext>
              </a:extLst>
            </p:cNvPr>
            <p:cNvSpPr/>
            <p:nvPr/>
          </p:nvSpPr>
          <p:spPr bwMode="auto">
            <a:xfrm>
              <a:off x="2514601" y="1148080"/>
              <a:ext cx="3198335" cy="3347720"/>
            </a:xfrm>
            <a:prstGeom prst="rect">
              <a:avLst/>
            </a:prstGeom>
            <a:solidFill>
              <a:schemeClr val="accent2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48000" tIns="48000" rIns="48000" bIns="48000" numCol="1" rtlCol="0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7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9A06AC0-32C2-11A1-39BA-5385FD688CB4}"/>
                </a:ext>
              </a:extLst>
            </p:cNvPr>
            <p:cNvSpPr/>
            <p:nvPr/>
          </p:nvSpPr>
          <p:spPr bwMode="auto">
            <a:xfrm>
              <a:off x="2756565" y="3157935"/>
              <a:ext cx="2714405" cy="679917"/>
            </a:xfrm>
            <a:prstGeom prst="rect">
              <a:avLst/>
            </a:prstGeom>
            <a:noFill/>
            <a:ln w="19050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48000" tIns="48000" rIns="48000" bIns="4800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621">
                <a:defRPr/>
              </a:pPr>
              <a:r>
                <a:rPr lang="en-US" sz="1867" i="1" dirty="0">
                  <a:solidFill>
                    <a:srgbClr val="002D9C">
                      <a:lumMod val="20000"/>
                      <a:lumOff val="80000"/>
                    </a:srgbClr>
                  </a:solidFill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rPr>
                <a:t>Process Automation and Decision Automation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F25487A-B4F9-5552-A7C2-400A7A84C749}"/>
                </a:ext>
              </a:extLst>
            </p:cNvPr>
            <p:cNvGrpSpPr/>
            <p:nvPr/>
          </p:nvGrpSpPr>
          <p:grpSpPr>
            <a:xfrm>
              <a:off x="2654541" y="1775308"/>
              <a:ext cx="2926376" cy="1967040"/>
              <a:chOff x="1685345" y="3085207"/>
              <a:chExt cx="2926376" cy="196704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50207F1-4DDB-9EFB-2ADE-CF841D46C41F}"/>
                  </a:ext>
                </a:extLst>
              </p:cNvPr>
              <p:cNvSpPr/>
              <p:nvPr/>
            </p:nvSpPr>
            <p:spPr bwMode="auto">
              <a:xfrm>
                <a:off x="1685345" y="3848100"/>
                <a:ext cx="2926376" cy="1204147"/>
              </a:xfrm>
              <a:prstGeom prst="rect">
                <a:avLst/>
              </a:prstGeom>
              <a:noFill/>
              <a:ln w="9525">
                <a:noFill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48000" tIns="97536" rIns="48000" bIns="4800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553">
                  <a:defRPr/>
                </a:pPr>
                <a:r>
                  <a:rPr lang="en-US" sz="2133" dirty="0">
                    <a:solidFill>
                      <a:srgbClr val="FFFFFF"/>
                    </a:solidFill>
                    <a:latin typeface="Arial" panose="020B0604020202020204" pitchFamily="34" charset="0"/>
                    <a:ea typeface="ＭＳ Ｐゴシック" pitchFamily="34" charset="-128"/>
                    <a:cs typeface="Arial" panose="020B0604020202020204" pitchFamily="34" charset="0"/>
                  </a:rPr>
                  <a:t>IBM Process Automation Manager Open Edition</a:t>
                </a:r>
              </a:p>
            </p:txBody>
          </p:sp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109A9E6C-37B6-AA47-171E-9B1A2C3A96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biLevel thresh="25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756036" y="3085207"/>
                <a:ext cx="784993" cy="784993"/>
              </a:xfrm>
              <a:prstGeom prst="rect">
                <a:avLst/>
              </a:prstGeom>
            </p:spPr>
          </p:pic>
        </p:grp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D265C973-3B73-4872-9639-AACB47E978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697" y="3239260"/>
            <a:ext cx="2687077" cy="2627803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565C3236-16B9-4DA0-A53E-3F25D24CB990}"/>
              </a:ext>
            </a:extLst>
          </p:cNvPr>
          <p:cNvSpPr/>
          <p:nvPr/>
        </p:nvSpPr>
        <p:spPr bwMode="auto">
          <a:xfrm rot="5400000">
            <a:off x="7585142" y="1724932"/>
            <a:ext cx="77724" cy="8526211"/>
          </a:xfrm>
          <a:prstGeom prst="rightBrace">
            <a:avLst/>
          </a:prstGeom>
          <a:ln w="34925">
            <a:solidFill>
              <a:srgbClr val="0043CE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3BF0A5-07C4-4832-AB9A-F61EA4AEDC9C}"/>
              </a:ext>
            </a:extLst>
          </p:cNvPr>
          <p:cNvSpPr txBox="1"/>
          <p:nvPr/>
        </p:nvSpPr>
        <p:spPr>
          <a:xfrm>
            <a:off x="7002941" y="6167281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Open Source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174F82-4A67-449F-BC5A-BD4501D012D3}"/>
              </a:ext>
            </a:extLst>
          </p:cNvPr>
          <p:cNvSpPr txBox="1"/>
          <p:nvPr/>
        </p:nvSpPr>
        <p:spPr>
          <a:xfrm>
            <a:off x="1349278" y="6104057"/>
            <a:ext cx="13913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>
                <a:solidFill>
                  <a:schemeClr val="tx1"/>
                </a:solidFill>
                <a:latin typeface="+mn-lt"/>
                <a:ea typeface="IBM Plex Sans" charset="0"/>
                <a:cs typeface="IBM Plex Sans" charset="0"/>
              </a:rPr>
              <a:t>Proprietary</a:t>
            </a:r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32DDE2C6-4460-48EB-B61C-2C15A11CBAB1}"/>
              </a:ext>
            </a:extLst>
          </p:cNvPr>
          <p:cNvSpPr/>
          <p:nvPr/>
        </p:nvSpPr>
        <p:spPr bwMode="auto">
          <a:xfrm rot="5400000">
            <a:off x="1933647" y="4678750"/>
            <a:ext cx="45719" cy="2613620"/>
          </a:xfrm>
          <a:prstGeom prst="rightBrace">
            <a:avLst/>
          </a:prstGeom>
          <a:ln w="34925">
            <a:solidFill>
              <a:schemeClr val="accent3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7983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074A8-3FCC-F9B6-4AF3-8A21213E1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5" y="268224"/>
            <a:ext cx="11606695" cy="1072896"/>
          </a:xfrm>
        </p:spPr>
        <p:txBody>
          <a:bodyPr/>
          <a:lstStyle/>
          <a:p>
            <a:r>
              <a:rPr lang="en-US" sz="4400" dirty="0">
                <a:solidFill>
                  <a:srgbClr val="002D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</a:t>
            </a:r>
            <a:r>
              <a:rPr lang="en-US" sz="4000" dirty="0">
                <a:solidFill>
                  <a:srgbClr val="002D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IBM RPA?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C12AB6-EB21-641D-4BB3-21BEDADBB8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3014" y="2282261"/>
            <a:ext cx="5166850" cy="308740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</a:rPr>
              <a:t>Universal automation glue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</a:rPr>
              <a:t>Inexpensive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</a:rPr>
              <a:t>Easy to use</a:t>
            </a:r>
          </a:p>
          <a:p>
            <a:endParaRPr lang="en-US" sz="2000" dirty="0"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AE2A75-A450-462E-BC53-72CA3056A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463" y="695325"/>
            <a:ext cx="2752725" cy="5467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F088E0-5ED7-48BA-9674-D7538A635E54}"/>
              </a:ext>
            </a:extLst>
          </p:cNvPr>
          <p:cNvSpPr txBox="1"/>
          <p:nvPr/>
        </p:nvSpPr>
        <p:spPr>
          <a:xfrm>
            <a:off x="8879733" y="3545587"/>
            <a:ext cx="62500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WARNING:</a:t>
            </a:r>
          </a:p>
          <a:p>
            <a:r>
              <a:rPr lang="en-US" sz="2400" dirty="0">
                <a:latin typeface="Arial" panose="020B0604020202020204" pitchFamily="34" charset="0"/>
              </a:rPr>
              <a:t>Can create a mess!</a:t>
            </a:r>
          </a:p>
        </p:txBody>
      </p:sp>
    </p:spTree>
    <p:extLst>
      <p:ext uri="{BB962C8B-B14F-4D97-AF65-F5344CB8AC3E}">
        <p14:creationId xmlns:p14="http://schemas.microsoft.com/office/powerpoint/2010/main" val="1902653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37E687-212A-D343-A7BA-724ECBC7685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753600" y="6383867"/>
            <a:ext cx="2438400" cy="222251"/>
          </a:xfrm>
          <a:prstGeom prst="rect">
            <a:avLst/>
          </a:prstGeom>
        </p:spPr>
        <p:txBody>
          <a:bodyPr/>
          <a:lstStyle/>
          <a:p>
            <a:pPr algn="r" defTabSz="913981">
              <a:defRPr/>
            </a:pPr>
            <a:fld id="{59395FB3-9C97-154F-86B2-7E381B951268}" type="slidenum">
              <a:rPr lang="en-US" sz="799">
                <a:solidFill>
                  <a:srgbClr val="000000"/>
                </a:solidFill>
                <a:latin typeface="Arial" panose="020B0604020202020204"/>
              </a:rPr>
              <a:pPr algn="r" defTabSz="913981">
                <a:defRPr/>
              </a:pPr>
              <a:t>4</a:t>
            </a:fld>
            <a:endParaRPr lang="en-US" sz="799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E1E411-ACF0-1D40-B09D-5B06504DC1FB}"/>
              </a:ext>
            </a:extLst>
          </p:cNvPr>
          <p:cNvSpPr/>
          <p:nvPr/>
        </p:nvSpPr>
        <p:spPr bwMode="auto">
          <a:xfrm>
            <a:off x="3050821" y="0"/>
            <a:ext cx="3045180" cy="2283885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vert="horz" lIns="304519" tIns="792480" rIns="304519" bIns="152259" rtlCol="0">
            <a:noAutofit/>
          </a:bodyPr>
          <a:lstStyle/>
          <a:p>
            <a:pPr defTabSz="913981" fontAlgn="base">
              <a:lnSpc>
                <a:spcPct val="90000"/>
              </a:lnSpc>
              <a:spcBef>
                <a:spcPts val="1465"/>
              </a:spcBef>
              <a:spcAft>
                <a:spcPts val="732"/>
              </a:spcAft>
              <a:buClr>
                <a:srgbClr val="000000"/>
              </a:buClr>
              <a:buSzPct val="90000"/>
              <a:defRPr/>
            </a:pPr>
            <a:r>
              <a:rPr lang="en-US" sz="2667" dirty="0">
                <a:solidFill>
                  <a:srgbClr val="0F62FE"/>
                </a:solidFill>
                <a:latin typeface="Arial" panose="020B0604020202020204"/>
              </a:rPr>
              <a:t>Use Microsoft Windows </a:t>
            </a:r>
            <a:endParaRPr lang="en-US" sz="2667" dirty="0">
              <a:solidFill>
                <a:srgbClr val="000000"/>
              </a:solidFill>
              <a:latin typeface="Arial" panose="020B0604020202020204"/>
            </a:endParaRPr>
          </a:p>
          <a:p>
            <a:pPr defTabSz="913981" fontAlgn="base">
              <a:spcAft>
                <a:spcPct val="0"/>
              </a:spcAft>
              <a:buClr>
                <a:srgbClr val="000000"/>
              </a:buClr>
              <a:buSzPct val="90000"/>
              <a:defRPr/>
            </a:pP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Use file system, clipboard, taskbar, services, open</a:t>
            </a:r>
            <a:br>
              <a:rPr lang="en-US" sz="1333" dirty="0">
                <a:solidFill>
                  <a:srgbClr val="000000"/>
                </a:solidFill>
                <a:latin typeface="Arial" panose="020B0604020202020204"/>
              </a:rPr>
            </a:b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and close applications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47405A-F69F-3442-A10F-D461B24B292E}"/>
              </a:ext>
            </a:extLst>
          </p:cNvPr>
          <p:cNvSpPr/>
          <p:nvPr/>
        </p:nvSpPr>
        <p:spPr bwMode="auto">
          <a:xfrm>
            <a:off x="6095957" y="0"/>
            <a:ext cx="3045180" cy="22838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lIns="304519" tIns="792480" rIns="304519" bIns="152259" rtlCol="0">
            <a:noAutofit/>
          </a:bodyPr>
          <a:lstStyle/>
          <a:p>
            <a:pPr defTabSz="913981" fontAlgn="base">
              <a:lnSpc>
                <a:spcPct val="90000"/>
              </a:lnSpc>
              <a:spcBef>
                <a:spcPts val="1465"/>
              </a:spcBef>
              <a:spcAft>
                <a:spcPts val="732"/>
              </a:spcAft>
              <a:buClr>
                <a:srgbClr val="000000"/>
              </a:buClr>
              <a:buSzPct val="90000"/>
              <a:defRPr/>
            </a:pPr>
            <a:r>
              <a:rPr lang="en-US" sz="2667" dirty="0">
                <a:solidFill>
                  <a:srgbClr val="0F62FE"/>
                </a:solidFill>
                <a:latin typeface="Arial" panose="020B0604020202020204"/>
              </a:rPr>
              <a:t>Integrate without APIs</a:t>
            </a:r>
            <a:endParaRPr lang="en-US" sz="2667" dirty="0">
              <a:solidFill>
                <a:srgbClr val="000000"/>
              </a:solidFill>
              <a:latin typeface="Arial" panose="020B0604020202020204"/>
            </a:endParaRPr>
          </a:p>
          <a:p>
            <a:pPr defTabSz="913981" fontAlgn="base">
              <a:spcAft>
                <a:spcPct val="0"/>
              </a:spcAft>
              <a:buClr>
                <a:srgbClr val="000000"/>
              </a:buClr>
              <a:buSzPct val="90000"/>
              <a:defRPr/>
            </a:pPr>
            <a:r>
              <a:rPr lang="en-US" sz="1333" spc="-27" dirty="0">
                <a:solidFill>
                  <a:srgbClr val="000000"/>
                </a:solidFill>
                <a:latin typeface="Arial" panose="020B0604020202020204"/>
              </a:rPr>
              <a:t>Integrate through browsers, Windows apps,  SAP, remote desktop, terminals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FBA557-1B2F-8D4F-9B24-8BA2DD1AC5DA}"/>
              </a:ext>
            </a:extLst>
          </p:cNvPr>
          <p:cNvSpPr/>
          <p:nvPr/>
        </p:nvSpPr>
        <p:spPr bwMode="auto">
          <a:xfrm>
            <a:off x="9141137" y="0"/>
            <a:ext cx="3045180" cy="2283885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vert="horz" lIns="304519" tIns="792480" rIns="304519" bIns="152259" rtlCol="0">
            <a:noAutofit/>
          </a:bodyPr>
          <a:lstStyle/>
          <a:p>
            <a:pPr defTabSz="913981" fontAlgn="base">
              <a:lnSpc>
                <a:spcPct val="90000"/>
              </a:lnSpc>
              <a:spcBef>
                <a:spcPts val="1465"/>
              </a:spcBef>
              <a:spcAft>
                <a:spcPts val="732"/>
              </a:spcAft>
              <a:buClr>
                <a:srgbClr val="000000"/>
              </a:buClr>
              <a:buSzPct val="90000"/>
              <a:defRPr/>
            </a:pPr>
            <a:r>
              <a:rPr lang="en-US" sz="2667" dirty="0">
                <a:solidFill>
                  <a:srgbClr val="0F62FE"/>
                </a:solidFill>
                <a:latin typeface="Arial" panose="020B0604020202020204"/>
              </a:rPr>
              <a:t>Interact with systems </a:t>
            </a:r>
            <a:endParaRPr lang="en-US" sz="2667" dirty="0">
              <a:solidFill>
                <a:srgbClr val="000000"/>
              </a:solidFill>
              <a:latin typeface="Arial" panose="020B0604020202020204"/>
            </a:endParaRPr>
          </a:p>
          <a:p>
            <a:pPr defTabSz="913981" fontAlgn="base">
              <a:spcAft>
                <a:spcPct val="0"/>
              </a:spcAft>
              <a:buClr>
                <a:srgbClr val="000000"/>
              </a:buClr>
              <a:buSzPct val="90000"/>
              <a:defRPr/>
            </a:pP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Access mainframes, call APIs, update and query databases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68089F-A95E-D245-946E-2CEF901E8A00}"/>
              </a:ext>
            </a:extLst>
          </p:cNvPr>
          <p:cNvSpPr/>
          <p:nvPr/>
        </p:nvSpPr>
        <p:spPr bwMode="auto">
          <a:xfrm>
            <a:off x="3050733" y="2287058"/>
            <a:ext cx="3045180" cy="22838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lIns="304519" tIns="883103" rIns="304519" bIns="152259" rtlCol="0">
            <a:noAutofit/>
          </a:bodyPr>
          <a:lstStyle/>
          <a:p>
            <a:pPr defTabSz="913981" fontAlgn="base">
              <a:lnSpc>
                <a:spcPct val="90000"/>
              </a:lnSpc>
              <a:spcBef>
                <a:spcPts val="1465"/>
              </a:spcBef>
              <a:spcAft>
                <a:spcPts val="732"/>
              </a:spcAft>
              <a:buClr>
                <a:srgbClr val="000000"/>
              </a:buClr>
              <a:buSzPct val="90000"/>
              <a:defRPr/>
            </a:pPr>
            <a:r>
              <a:rPr lang="en-US" sz="2667" dirty="0">
                <a:solidFill>
                  <a:srgbClr val="0F62FE"/>
                </a:solidFill>
                <a:latin typeface="Arial" panose="020B0604020202020204"/>
              </a:rPr>
              <a:t>Communicate</a:t>
            </a:r>
          </a:p>
          <a:p>
            <a:pPr defTabSz="913981" fontAlgn="base">
              <a:spcAft>
                <a:spcPct val="0"/>
              </a:spcAft>
              <a:buClr>
                <a:srgbClr val="000000"/>
              </a:buClr>
              <a:buSzPct val="90000"/>
              <a:defRPr/>
            </a:pP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Send and read emails and</a:t>
            </a:r>
            <a:br>
              <a:rPr lang="en-US" sz="1333" dirty="0">
                <a:solidFill>
                  <a:srgbClr val="000000"/>
                </a:solidFill>
                <a:latin typeface="Arial" panose="020B0604020202020204"/>
              </a:rPr>
            </a:b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SMS messages, chat using</a:t>
            </a:r>
            <a:br>
              <a:rPr lang="en-US" sz="1333" dirty="0">
                <a:solidFill>
                  <a:srgbClr val="000000"/>
                </a:solidFill>
                <a:latin typeface="Arial" panose="020B0604020202020204"/>
              </a:rPr>
            </a:b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text and voice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A6BEBC-9530-9240-AF35-9597AF82F994}"/>
              </a:ext>
            </a:extLst>
          </p:cNvPr>
          <p:cNvSpPr/>
          <p:nvPr/>
        </p:nvSpPr>
        <p:spPr bwMode="auto">
          <a:xfrm>
            <a:off x="6100186" y="2287058"/>
            <a:ext cx="3045180" cy="2283885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vert="horz" lIns="304519" tIns="883103" rIns="304519" bIns="152259" rtlCol="0">
            <a:noAutofit/>
          </a:bodyPr>
          <a:lstStyle/>
          <a:p>
            <a:pPr defTabSz="913981" fontAlgn="base">
              <a:lnSpc>
                <a:spcPct val="90000"/>
              </a:lnSpc>
              <a:spcBef>
                <a:spcPts val="1465"/>
              </a:spcBef>
              <a:spcAft>
                <a:spcPts val="732"/>
              </a:spcAft>
              <a:buClr>
                <a:srgbClr val="000000"/>
              </a:buClr>
              <a:buSzPct val="90000"/>
              <a:defRPr/>
            </a:pPr>
            <a:r>
              <a:rPr lang="en-US" sz="2667" dirty="0">
                <a:solidFill>
                  <a:srgbClr val="0F62FE"/>
                </a:solidFill>
                <a:latin typeface="Arial" panose="020B0604020202020204"/>
              </a:rPr>
              <a:t>Read documents</a:t>
            </a:r>
          </a:p>
          <a:p>
            <a:pPr defTabSz="913981" fontAlgn="base">
              <a:spcAft>
                <a:spcPct val="0"/>
              </a:spcAft>
              <a:buClr>
                <a:srgbClr val="000000"/>
              </a:buClr>
              <a:buSzPct val="90000"/>
              <a:defRPr/>
            </a:pP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Extract structured data from unstructured content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854DB3-D8C9-994A-ACF5-61106387B9B0}"/>
              </a:ext>
            </a:extLst>
          </p:cNvPr>
          <p:cNvSpPr/>
          <p:nvPr/>
        </p:nvSpPr>
        <p:spPr bwMode="auto">
          <a:xfrm>
            <a:off x="9137901" y="2287058"/>
            <a:ext cx="3045180" cy="22838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lIns="304519" tIns="883103" rIns="304519" bIns="152259" rtlCol="0">
            <a:noAutofit/>
          </a:bodyPr>
          <a:lstStyle/>
          <a:p>
            <a:pPr defTabSz="913981" fontAlgn="base">
              <a:lnSpc>
                <a:spcPct val="90000"/>
              </a:lnSpc>
              <a:spcBef>
                <a:spcPts val="1465"/>
              </a:spcBef>
              <a:spcAft>
                <a:spcPts val="732"/>
              </a:spcAft>
              <a:buClr>
                <a:srgbClr val="000000"/>
              </a:buClr>
              <a:buSzPct val="90000"/>
              <a:defRPr/>
            </a:pPr>
            <a:r>
              <a:rPr lang="en-US" sz="2667" dirty="0">
                <a:solidFill>
                  <a:srgbClr val="0F62FE"/>
                </a:solidFill>
                <a:latin typeface="Arial" panose="020B0604020202020204"/>
              </a:rPr>
              <a:t>Apply intelligence</a:t>
            </a:r>
          </a:p>
          <a:p>
            <a:pPr defTabSz="913981" fontAlgn="base">
              <a:lnSpc>
                <a:spcPct val="90000"/>
              </a:lnSpc>
              <a:spcAft>
                <a:spcPct val="0"/>
              </a:spcAft>
              <a:buClr>
                <a:srgbClr val="000000"/>
              </a:buClr>
              <a:buSzPct val="90000"/>
              <a:defRPr/>
            </a:pPr>
            <a:r>
              <a:rPr lang="en-US" sz="1333" spc="-27" dirty="0">
                <a:solidFill>
                  <a:srgbClr val="000000"/>
                </a:solidFill>
                <a:latin typeface="Arial" panose="020B0604020202020204"/>
              </a:rPr>
              <a:t>Understand information, make decisions, apply knowledge, learn</a:t>
            </a:r>
          </a:p>
        </p:txBody>
      </p:sp>
      <p:pic>
        <p:nvPicPr>
          <p:cNvPr id="24" name="Picture 53">
            <a:extLst>
              <a:ext uri="{FF2B5EF4-FFF2-40B4-BE49-F238E27FC236}">
                <a16:creationId xmlns:a16="http://schemas.microsoft.com/office/drawing/2014/main" id="{8A39BEB8-6928-6D4A-98F0-0EEDD792C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283817" y="2436468"/>
            <a:ext cx="676081" cy="676081"/>
          </a:xfrm>
          <a:prstGeom prst="rect">
            <a:avLst/>
          </a:prstGeom>
        </p:spPr>
      </p:pic>
      <p:pic>
        <p:nvPicPr>
          <p:cNvPr id="25" name="Picture 58">
            <a:extLst>
              <a:ext uri="{FF2B5EF4-FFF2-40B4-BE49-F238E27FC236}">
                <a16:creationId xmlns:a16="http://schemas.microsoft.com/office/drawing/2014/main" id="{ADDB6760-E9DD-0E47-8190-92C2510027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309009" y="2441797"/>
            <a:ext cx="591571" cy="59157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982BFF91-4E95-434D-99DA-B24C4D16D6DD}"/>
              </a:ext>
            </a:extLst>
          </p:cNvPr>
          <p:cNvSpPr/>
          <p:nvPr/>
        </p:nvSpPr>
        <p:spPr bwMode="auto">
          <a:xfrm>
            <a:off x="3054014" y="4571579"/>
            <a:ext cx="3045180" cy="2283885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vert="horz" lIns="304519" tIns="883103" rIns="304519" bIns="152259" rtlCol="0">
            <a:noAutofit/>
          </a:bodyPr>
          <a:lstStyle/>
          <a:p>
            <a:pPr defTabSz="913981" fontAlgn="base">
              <a:lnSpc>
                <a:spcPct val="90000"/>
              </a:lnSpc>
              <a:spcBef>
                <a:spcPts val="1465"/>
              </a:spcBef>
              <a:spcAft>
                <a:spcPts val="732"/>
              </a:spcAft>
              <a:buClr>
                <a:srgbClr val="000000"/>
              </a:buClr>
              <a:buSzPct val="90000"/>
              <a:defRPr/>
            </a:pPr>
            <a:r>
              <a:rPr lang="en-US" sz="2667" dirty="0">
                <a:solidFill>
                  <a:srgbClr val="0F62FE"/>
                </a:solidFill>
                <a:latin typeface="Arial" panose="020B0604020202020204"/>
              </a:rPr>
              <a:t>Create documents</a:t>
            </a:r>
            <a:endParaRPr lang="en-US" sz="2667" dirty="0">
              <a:solidFill>
                <a:srgbClr val="000000"/>
              </a:solidFill>
              <a:latin typeface="Arial" panose="020B0604020202020204"/>
            </a:endParaRPr>
          </a:p>
          <a:p>
            <a:pPr defTabSz="913981" fontAlgn="base">
              <a:spcAft>
                <a:spcPct val="0"/>
              </a:spcAft>
              <a:buClr>
                <a:srgbClr val="000000"/>
              </a:buClr>
              <a:buSzPct val="90000"/>
              <a:defRPr/>
            </a:pP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PDF Reports, MS Excel,</a:t>
            </a:r>
            <a:br>
              <a:rPr lang="en-US" sz="1333" dirty="0">
                <a:solidFill>
                  <a:srgbClr val="000000"/>
                </a:solidFill>
                <a:latin typeface="Arial" panose="020B0604020202020204"/>
              </a:rPr>
            </a:b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MS Word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27DCD3-202A-4340-85E9-2A201C218287}"/>
              </a:ext>
            </a:extLst>
          </p:cNvPr>
          <p:cNvSpPr/>
          <p:nvPr/>
        </p:nvSpPr>
        <p:spPr bwMode="auto">
          <a:xfrm>
            <a:off x="6103467" y="4571579"/>
            <a:ext cx="3045180" cy="22838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lIns="304519" tIns="883103" rIns="304519" bIns="152259" rtlCol="0">
            <a:noAutofit/>
          </a:bodyPr>
          <a:lstStyle/>
          <a:p>
            <a:pPr defTabSz="913981" fontAlgn="base">
              <a:lnSpc>
                <a:spcPct val="90000"/>
              </a:lnSpc>
              <a:spcBef>
                <a:spcPts val="1465"/>
              </a:spcBef>
              <a:spcAft>
                <a:spcPts val="732"/>
              </a:spcAft>
              <a:buClr>
                <a:srgbClr val="000000"/>
              </a:buClr>
              <a:buSzPct val="90000"/>
              <a:defRPr/>
            </a:pPr>
            <a:r>
              <a:rPr lang="en-US" sz="2667" dirty="0">
                <a:solidFill>
                  <a:srgbClr val="0F62FE"/>
                </a:solidFill>
                <a:latin typeface="Arial" panose="020B0604020202020204"/>
              </a:rPr>
              <a:t>Process Data</a:t>
            </a:r>
            <a:endParaRPr lang="en-US" sz="2667" dirty="0">
              <a:solidFill>
                <a:srgbClr val="000000"/>
              </a:solidFill>
              <a:latin typeface="Arial" panose="020B0604020202020204"/>
            </a:endParaRPr>
          </a:p>
          <a:p>
            <a:pPr defTabSz="913981" fontAlgn="base">
              <a:spcAft>
                <a:spcPct val="0"/>
              </a:spcAft>
              <a:buClr>
                <a:srgbClr val="000000"/>
              </a:buClr>
              <a:buSzPct val="90000"/>
              <a:defRPr/>
            </a:pP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Encrypt, analyze,</a:t>
            </a:r>
            <a:br>
              <a:rPr lang="en-US" sz="1333" dirty="0">
                <a:solidFill>
                  <a:srgbClr val="000000"/>
                </a:solidFill>
                <a:latin typeface="Arial" panose="020B0604020202020204"/>
              </a:rPr>
            </a:b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perform calculations</a:t>
            </a:r>
          </a:p>
          <a:p>
            <a:pPr defTabSz="913981" fontAlgn="base">
              <a:spcAft>
                <a:spcPct val="0"/>
              </a:spcAft>
              <a:buClr>
                <a:srgbClr val="000000"/>
              </a:buClr>
              <a:buSzPct val="90000"/>
              <a:defRPr/>
            </a:pPr>
            <a:endParaRPr lang="en-US" sz="1332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5D84ACD-3BF3-47CD-9DDD-D413AE9BE772}"/>
              </a:ext>
            </a:extLst>
          </p:cNvPr>
          <p:cNvSpPr/>
          <p:nvPr/>
        </p:nvSpPr>
        <p:spPr bwMode="auto">
          <a:xfrm>
            <a:off x="9141182" y="4571579"/>
            <a:ext cx="3045180" cy="2283885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vert="horz" lIns="304519" tIns="883103" rIns="304519" bIns="152259" rtlCol="0">
            <a:noAutofit/>
          </a:bodyPr>
          <a:lstStyle/>
          <a:p>
            <a:pPr defTabSz="913981" fontAlgn="base">
              <a:lnSpc>
                <a:spcPct val="90000"/>
              </a:lnSpc>
              <a:spcBef>
                <a:spcPts val="1465"/>
              </a:spcBef>
              <a:spcAft>
                <a:spcPts val="732"/>
              </a:spcAft>
              <a:buClr>
                <a:srgbClr val="000000"/>
              </a:buClr>
              <a:buSzPct val="90000"/>
              <a:defRPr/>
            </a:pPr>
            <a:r>
              <a:rPr lang="en-US" sz="2667" dirty="0">
                <a:solidFill>
                  <a:srgbClr val="0F62FE"/>
                </a:solidFill>
                <a:latin typeface="Arial" panose="020B0604020202020204"/>
              </a:rPr>
              <a:t>Process Files</a:t>
            </a:r>
            <a:endParaRPr lang="en-US" sz="2667" dirty="0">
              <a:solidFill>
                <a:srgbClr val="000000"/>
              </a:solidFill>
              <a:latin typeface="Arial" panose="020B0604020202020204"/>
            </a:endParaRPr>
          </a:p>
          <a:p>
            <a:pPr defTabSz="913981" fontAlgn="base">
              <a:spcAft>
                <a:spcPct val="0"/>
              </a:spcAft>
              <a:buClr>
                <a:srgbClr val="000000"/>
              </a:buClr>
              <a:buSzPct val="90000"/>
              <a:defRPr/>
            </a:pPr>
            <a:r>
              <a:rPr lang="en-US" sz="1333" dirty="0">
                <a:solidFill>
                  <a:srgbClr val="000000"/>
                </a:solidFill>
                <a:latin typeface="Arial" panose="020B0604020202020204"/>
              </a:rPr>
              <a:t>Create, upload/download, transfer</a:t>
            </a:r>
          </a:p>
        </p:txBody>
      </p:sp>
      <p:pic>
        <p:nvPicPr>
          <p:cNvPr id="49" name="Picture 58">
            <a:extLst>
              <a:ext uri="{FF2B5EF4-FFF2-40B4-BE49-F238E27FC236}">
                <a16:creationId xmlns:a16="http://schemas.microsoft.com/office/drawing/2014/main" id="{67DDCC68-4481-4922-A457-4376E4CB1F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328631" y="68786"/>
            <a:ext cx="675405" cy="675405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3FDB9315-DD63-408F-8376-9363AA9EF1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38350" y="155079"/>
            <a:ext cx="450687" cy="450687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453D8E43-371B-48B7-8121-78FD402B75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58029" y="4837778"/>
            <a:ext cx="450687" cy="450687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209B874B-257C-4AB7-B53F-858E115A92A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441199" y="2455469"/>
            <a:ext cx="450687" cy="450687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30C0593F-1CF8-8E4C-848F-8FE90F4E792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441199" y="4789752"/>
            <a:ext cx="450269" cy="450269"/>
          </a:xfrm>
          <a:prstGeom prst="rect">
            <a:avLst/>
          </a:prstGeom>
        </p:spPr>
      </p:pic>
      <p:sp>
        <p:nvSpPr>
          <p:cNvPr id="43" name="Content Placeholder 1">
            <a:extLst>
              <a:ext uri="{FF2B5EF4-FFF2-40B4-BE49-F238E27FC236}">
                <a16:creationId xmlns:a16="http://schemas.microsoft.com/office/drawing/2014/main" id="{334AF9E3-E8AD-1347-B11A-040A8B4D8BB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048000" cy="6864096"/>
          </a:xfrm>
          <a:prstGeom prst="rect">
            <a:avLst/>
          </a:prstGeom>
          <a:solidFill>
            <a:srgbClr val="000000"/>
          </a:solidFill>
        </p:spPr>
        <p:txBody>
          <a:bodyPr vert="horz" lIns="292608" tIns="256032" rIns="304800" bIns="304800" rtlCol="0">
            <a:no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90000"/>
              <a:buFont typeface="IBM Plex Sans" pitchFamily="2" charset="2"/>
              <a:buNone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171452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 marL="34290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 marL="628658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IBM Plex Sans" charset="-120"/>
              <a:buChar char="–"/>
              <a:tabLst/>
              <a:defRPr sz="1400" baseline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 marL="803285" indent="-173736" algn="l" rtl="0" eaLnBrk="1" fontAlgn="base" hangingPunct="1">
              <a:lnSpc>
                <a:spcPct val="100000"/>
              </a:lnSpc>
              <a:spcBef>
                <a:spcPts val="1100"/>
              </a:spcBef>
              <a:spcAft>
                <a:spcPct val="0"/>
              </a:spcAft>
              <a:buClr>
                <a:schemeClr val="bg1"/>
              </a:buClr>
              <a:buFont typeface="IBM Plex Sans" charset="-120"/>
              <a:buChar char="»"/>
              <a:tabLst/>
              <a:defRPr sz="140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  <a:lvl6pPr marL="158372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6pPr>
            <a:lvl7pPr marL="1946291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7pPr>
            <a:lvl8pPr marL="230886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8pPr>
            <a:lvl9pPr marL="2671430" indent="-12967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269">
                <a:solidFill>
                  <a:schemeClr val="bg1"/>
                </a:solidFill>
                <a:latin typeface="IBM Plex Sans" charset="0"/>
              </a:defRPr>
            </a:lvl9pPr>
          </a:lstStyle>
          <a:p>
            <a:pPr defTabSz="1219170">
              <a:spcBef>
                <a:spcPts val="1467"/>
              </a:spcBef>
              <a:buClr>
                <a:srgbClr val="FFFFFF"/>
              </a:buClr>
              <a:defRPr/>
            </a:pPr>
            <a:r>
              <a:rPr lang="en-US" sz="6400" kern="0" dirty="0">
                <a:solidFill>
                  <a:srgbClr val="FFFFFF"/>
                </a:solidFill>
                <a:latin typeface="Arial" panose="020B0604020202020204"/>
              </a:rPr>
              <a:t>What can bots do?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D28F0BE2-417E-C344-BD48-1BE5CC4E49A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225067" y="4617040"/>
            <a:ext cx="862435" cy="687893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9A7F9C89-2F4C-BD4F-8781-F4F6C4EB6A8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358027" y="155078"/>
            <a:ext cx="450687" cy="45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86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63">
            <a:extLst>
              <a:ext uri="{FF2B5EF4-FFF2-40B4-BE49-F238E27FC236}">
                <a16:creationId xmlns:a16="http://schemas.microsoft.com/office/drawing/2014/main" id="{16369B10-B8BA-F945-A9C8-F4A6ACC1B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268798" y="4001367"/>
            <a:ext cx="669940" cy="669940"/>
          </a:xfrm>
          <a:prstGeom prst="rect">
            <a:avLst/>
          </a:prstGeom>
        </p:spPr>
      </p:pic>
      <p:pic>
        <p:nvPicPr>
          <p:cNvPr id="28" name="Picture 60">
            <a:extLst>
              <a:ext uri="{FF2B5EF4-FFF2-40B4-BE49-F238E27FC236}">
                <a16:creationId xmlns:a16="http://schemas.microsoft.com/office/drawing/2014/main" id="{55E7BDC9-BC1E-1B47-8149-DE385272A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216125" y="3974691"/>
            <a:ext cx="669940" cy="669940"/>
          </a:xfrm>
          <a:prstGeom prst="rect">
            <a:avLst/>
          </a:prstGeom>
        </p:spPr>
      </p:pic>
      <p:pic>
        <p:nvPicPr>
          <p:cNvPr id="26" name="Picture 54">
            <a:extLst>
              <a:ext uri="{FF2B5EF4-FFF2-40B4-BE49-F238E27FC236}">
                <a16:creationId xmlns:a16="http://schemas.microsoft.com/office/drawing/2014/main" id="{C5022357-F5C7-A748-89CE-79ABFB71F4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91734" y="1583918"/>
            <a:ext cx="669940" cy="6699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38C776-7574-8F45-8E31-48399847B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97" y="268225"/>
            <a:ext cx="8990727" cy="1072896"/>
          </a:xfrm>
        </p:spPr>
        <p:txBody>
          <a:bodyPr/>
          <a:lstStyle/>
          <a:p>
            <a:r>
              <a:rPr lang="en-US" dirty="0"/>
              <a:t>RPA use cases</a:t>
            </a:r>
            <a:br>
              <a:rPr lang="en-US" dirty="0"/>
            </a:br>
            <a:r>
              <a:rPr lang="en-US" dirty="0"/>
              <a:t>by industry</a:t>
            </a:r>
          </a:p>
        </p:txBody>
      </p:sp>
      <p:pic>
        <p:nvPicPr>
          <p:cNvPr id="13" name="Picture 56">
            <a:extLst>
              <a:ext uri="{FF2B5EF4-FFF2-40B4-BE49-F238E27FC236}">
                <a16:creationId xmlns:a16="http://schemas.microsoft.com/office/drawing/2014/main" id="{FE9FDCF3-E468-5847-A9AF-AE05058895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239125" y="1602335"/>
            <a:ext cx="669940" cy="669940"/>
          </a:xfrm>
          <a:prstGeom prst="rect">
            <a:avLst/>
          </a:prstGeom>
        </p:spPr>
      </p:pic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33071E0D-7000-A34F-8067-2AFBA2AE25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3699" y="1681390"/>
            <a:ext cx="1962835" cy="1662767"/>
          </a:xfrm>
        </p:spPr>
        <p:txBody>
          <a:bodyPr/>
          <a:lstStyle/>
          <a:p>
            <a:r>
              <a:rPr lang="en-US" dirty="0">
                <a:solidFill>
                  <a:srgbClr val="0062FF"/>
                </a:solidFill>
                <a:latin typeface="IBM Plex Sans Light" panose="020B0403050000000000" pitchFamily="34" charset="77"/>
              </a:rPr>
              <a:t>Banking and insurance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r>
              <a:rPr lang="en-US" sz="1332" dirty="0"/>
              <a:t>Onboarding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r>
              <a:rPr lang="en-US" sz="1332" dirty="0"/>
              <a:t>Insurance claims </a:t>
            </a:r>
            <a:br>
              <a:rPr lang="en-US" sz="1332" dirty="0"/>
            </a:br>
            <a:r>
              <a:rPr lang="en-US" sz="1332" dirty="0"/>
              <a:t>tasks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r>
              <a:rPr lang="en-US" sz="1332" dirty="0"/>
              <a:t>Loan origination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endParaRPr lang="en-US" sz="1332" dirty="0"/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endParaRPr lang="en-US" sz="1332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E12F58BC-81AF-B943-B0B9-32911DEE5F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29349" y="1681389"/>
            <a:ext cx="1944108" cy="2006665"/>
          </a:xfrm>
        </p:spPr>
        <p:txBody>
          <a:bodyPr/>
          <a:lstStyle/>
          <a:p>
            <a:r>
              <a:rPr lang="en-US" dirty="0">
                <a:solidFill>
                  <a:srgbClr val="0062FF"/>
                </a:solidFill>
                <a:latin typeface="IBM Plex Sans Light" panose="020B0403050000000000" pitchFamily="34" charset="77"/>
              </a:rPr>
              <a:t>Energy</a:t>
            </a:r>
            <a:br>
              <a:rPr lang="en-US" dirty="0">
                <a:solidFill>
                  <a:srgbClr val="0062FF"/>
                </a:solidFill>
                <a:latin typeface="IBM Plex Sans Light" panose="020B0403050000000000" pitchFamily="34" charset="77"/>
              </a:rPr>
            </a:br>
            <a:r>
              <a:rPr lang="en-US" dirty="0">
                <a:solidFill>
                  <a:srgbClr val="0062FF"/>
                </a:solidFill>
                <a:latin typeface="IBM Plex Sans Light" panose="020B0403050000000000" pitchFamily="34" charset="77"/>
              </a:rPr>
              <a:t>and utilities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r>
              <a:rPr lang="en-US" sz="1332" dirty="0"/>
              <a:t>Data collection </a:t>
            </a:r>
            <a:br>
              <a:rPr lang="en-US" sz="1332" dirty="0"/>
            </a:br>
            <a:r>
              <a:rPr lang="en-US" sz="1332" dirty="0"/>
              <a:t>and reporting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r>
              <a:rPr lang="en-US" sz="1332" dirty="0"/>
              <a:t>Contracts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r>
              <a:rPr lang="en-US" sz="1332" dirty="0"/>
              <a:t>Regulations and compliance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endParaRPr lang="en-US" sz="1332" dirty="0"/>
          </a:p>
        </p:txBody>
      </p:sp>
      <p:sp>
        <p:nvSpPr>
          <p:cNvPr id="16" name="Text Placeholder 22">
            <a:extLst>
              <a:ext uri="{FF2B5EF4-FFF2-40B4-BE49-F238E27FC236}">
                <a16:creationId xmlns:a16="http://schemas.microsoft.com/office/drawing/2014/main" id="{A929F7A1-75AD-CD45-B5B1-BB4D1730C8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60136" y="1681389"/>
            <a:ext cx="1939408" cy="2114465"/>
          </a:xfrm>
        </p:spPr>
        <p:txBody>
          <a:bodyPr/>
          <a:lstStyle/>
          <a:p>
            <a:r>
              <a:rPr lang="en-US" dirty="0">
                <a:solidFill>
                  <a:srgbClr val="0062FF"/>
                </a:solidFill>
                <a:latin typeface="IBM Plex Sans Light" panose="020B0403050000000000" pitchFamily="34" charset="77"/>
              </a:rPr>
              <a:t>IT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r>
              <a:rPr lang="en-US" sz="1332" dirty="0">
                <a:latin typeface="IBM Plex Sans Light" panose="020B0403050000000000" pitchFamily="34" charset="77"/>
              </a:rPr>
              <a:t>Data entry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r>
              <a:rPr lang="en-US" sz="1332" dirty="0">
                <a:latin typeface="IBM Plex Sans Light" panose="020B0403050000000000" pitchFamily="34" charset="77"/>
              </a:rPr>
              <a:t>Capture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r>
              <a:rPr lang="en-US" sz="1332" dirty="0">
                <a:latin typeface="IBM Plex Sans Light" panose="020B0403050000000000" pitchFamily="34" charset="77"/>
              </a:rPr>
              <a:t>Mass email management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r>
              <a:rPr lang="en-US" sz="1332" dirty="0">
                <a:latin typeface="IBM Plex Sans Light" panose="020B0403050000000000" pitchFamily="34" charset="77"/>
              </a:rPr>
              <a:t>Reporting 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r>
              <a:rPr lang="en-US" sz="1332" dirty="0">
                <a:latin typeface="IBM Plex Sans Light" panose="020B0403050000000000" pitchFamily="34" charset="77"/>
              </a:rPr>
              <a:t>Data synchronization</a:t>
            </a: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endParaRPr lang="en-US" sz="1332" dirty="0">
              <a:latin typeface="IBM Plex Sans Light" panose="020B0403050000000000" pitchFamily="34" charset="77"/>
            </a:endParaRPr>
          </a:p>
          <a:p>
            <a:pPr marL="228365" indent="-228365">
              <a:spcBef>
                <a:spcPts val="799"/>
              </a:spcBef>
              <a:buSzPct val="100000"/>
              <a:buFont typeface="System Font Regular"/>
              <a:buChar char="–"/>
            </a:pPr>
            <a:endParaRPr lang="en-US" dirty="0">
              <a:latin typeface="IBM Plex Sans Light" panose="020B0403050000000000" pitchFamily="34" charset="77"/>
            </a:endParaRPr>
          </a:p>
        </p:txBody>
      </p:sp>
      <p:sp>
        <p:nvSpPr>
          <p:cNvPr id="17" name="Text Placeholder 22">
            <a:extLst>
              <a:ext uri="{FF2B5EF4-FFF2-40B4-BE49-F238E27FC236}">
                <a16:creationId xmlns:a16="http://schemas.microsoft.com/office/drawing/2014/main" id="{36B04F8D-BDA2-154E-BBC9-EBC5567FCCA2}"/>
              </a:ext>
            </a:extLst>
          </p:cNvPr>
          <p:cNvSpPr txBox="1">
            <a:spLocks/>
          </p:cNvSpPr>
          <p:nvPr/>
        </p:nvSpPr>
        <p:spPr>
          <a:xfrm>
            <a:off x="10098961" y="1681389"/>
            <a:ext cx="1797047" cy="17867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04487">
              <a:spcBef>
                <a:spcPts val="733"/>
              </a:spcBef>
              <a:defRPr/>
            </a:pPr>
            <a:r>
              <a:rPr lang="en-US" sz="1865" dirty="0">
                <a:solidFill>
                  <a:srgbClr val="0062FF"/>
                </a:solidFill>
                <a:latin typeface="IBM Plex Sans Light" panose="020B0403050000000000" pitchFamily="34" charset="77"/>
              </a:rPr>
              <a:t>Travel and transportation</a:t>
            </a:r>
            <a:endParaRPr lang="en-US" sz="1332" dirty="0">
              <a:solidFill>
                <a:srgbClr val="000000"/>
              </a:solidFill>
              <a:latin typeface="IBM Plex Sans Light" panose="020B0403050000000000" pitchFamily="34" charset="77"/>
            </a:endParaRP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Payroll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Vehicle checks </a:t>
            </a:r>
            <a:b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</a:b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and reporting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endParaRPr lang="en-US" sz="1332" dirty="0">
              <a:solidFill>
                <a:srgbClr val="000000"/>
              </a:solidFill>
              <a:latin typeface="IBM Plex Sans Light" panose="020B0403050000000000" pitchFamily="34" charset="77"/>
            </a:endParaRP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450D6B58-A4F1-7F4B-9E8C-FA160ACCB77C}"/>
              </a:ext>
            </a:extLst>
          </p:cNvPr>
          <p:cNvSpPr txBox="1">
            <a:spLocks/>
          </p:cNvSpPr>
          <p:nvPr/>
        </p:nvSpPr>
        <p:spPr>
          <a:xfrm>
            <a:off x="963699" y="4065342"/>
            <a:ext cx="1962835" cy="14151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04487">
              <a:spcBef>
                <a:spcPts val="733"/>
              </a:spcBef>
              <a:defRPr/>
            </a:pPr>
            <a:r>
              <a:rPr lang="en-US" sz="1865" dirty="0">
                <a:solidFill>
                  <a:srgbClr val="0062FF"/>
                </a:solidFill>
                <a:latin typeface="IBM Plex Sans Light" panose="020B0403050000000000" pitchFamily="34" charset="77"/>
              </a:rPr>
              <a:t>Healthcare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Medical Appointments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Medical bills 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Medical claims tasks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endParaRPr lang="en-US" sz="1332" dirty="0">
              <a:solidFill>
                <a:srgbClr val="000000"/>
              </a:solidFill>
              <a:latin typeface="IBM Plex Sans Light" panose="020B0403050000000000" pitchFamily="34" charset="77"/>
            </a:endParaRPr>
          </a:p>
        </p:txBody>
      </p:sp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962D31C9-180C-0842-9A14-00C4F86780C1}"/>
              </a:ext>
            </a:extLst>
          </p:cNvPr>
          <p:cNvSpPr txBox="1">
            <a:spLocks/>
          </p:cNvSpPr>
          <p:nvPr/>
        </p:nvSpPr>
        <p:spPr>
          <a:xfrm>
            <a:off x="4029347" y="4065341"/>
            <a:ext cx="1922447" cy="16520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04487">
              <a:spcBef>
                <a:spcPts val="733"/>
              </a:spcBef>
              <a:defRPr/>
            </a:pPr>
            <a:r>
              <a:rPr lang="en-US" sz="1865" dirty="0">
                <a:solidFill>
                  <a:srgbClr val="0062FF"/>
                </a:solidFill>
                <a:latin typeface="IBM Plex Sans Light" panose="020B0403050000000000" pitchFamily="34" charset="77"/>
              </a:rPr>
              <a:t>Media and communications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Order management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Provisioning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endParaRPr lang="en-US" sz="1465" dirty="0">
              <a:solidFill>
                <a:srgbClr val="000000"/>
              </a:solidFill>
              <a:latin typeface="IBM Plex Sans Light" panose="020B0403050000000000" pitchFamily="34" charset="77"/>
            </a:endParaRPr>
          </a:p>
        </p:txBody>
      </p:sp>
      <p:sp>
        <p:nvSpPr>
          <p:cNvPr id="21" name="Text Placeholder 22">
            <a:extLst>
              <a:ext uri="{FF2B5EF4-FFF2-40B4-BE49-F238E27FC236}">
                <a16:creationId xmlns:a16="http://schemas.microsoft.com/office/drawing/2014/main" id="{861247F3-FC91-8B48-9806-A1878765DC11}"/>
              </a:ext>
            </a:extLst>
          </p:cNvPr>
          <p:cNvSpPr txBox="1">
            <a:spLocks/>
          </p:cNvSpPr>
          <p:nvPr/>
        </p:nvSpPr>
        <p:spPr>
          <a:xfrm>
            <a:off x="7060138" y="4065342"/>
            <a:ext cx="1962620" cy="22411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04487">
              <a:spcBef>
                <a:spcPts val="733"/>
              </a:spcBef>
              <a:defRPr/>
            </a:pPr>
            <a:r>
              <a:rPr lang="en-US" sz="1865" dirty="0">
                <a:solidFill>
                  <a:srgbClr val="0062FF"/>
                </a:solidFill>
                <a:latin typeface="IBM Plex Sans Light" panose="020B0403050000000000" pitchFamily="34" charset="77"/>
              </a:rPr>
              <a:t>Government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Benefits processing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Eligibility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Self service updates</a:t>
            </a:r>
          </a:p>
        </p:txBody>
      </p:sp>
      <p:sp>
        <p:nvSpPr>
          <p:cNvPr id="22" name="Text Placeholder 22">
            <a:extLst>
              <a:ext uri="{FF2B5EF4-FFF2-40B4-BE49-F238E27FC236}">
                <a16:creationId xmlns:a16="http://schemas.microsoft.com/office/drawing/2014/main" id="{857A498F-8C12-C542-8761-544D5AFAA2A4}"/>
              </a:ext>
            </a:extLst>
          </p:cNvPr>
          <p:cNvSpPr txBox="1">
            <a:spLocks/>
          </p:cNvSpPr>
          <p:nvPr/>
        </p:nvSpPr>
        <p:spPr>
          <a:xfrm>
            <a:off x="10098961" y="4065340"/>
            <a:ext cx="1797047" cy="143211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Tx/>
              <a:buNone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100" kern="120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304487">
              <a:spcBef>
                <a:spcPts val="733"/>
              </a:spcBef>
              <a:defRPr/>
            </a:pPr>
            <a:r>
              <a:rPr lang="en-US" sz="1865" dirty="0">
                <a:solidFill>
                  <a:srgbClr val="0062FF"/>
                </a:solidFill>
                <a:latin typeface="IBM Plex Sans Light" panose="020B0403050000000000" pitchFamily="34" charset="77"/>
              </a:rPr>
              <a:t>Retail industry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Refunds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Procurement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dirty="0">
                <a:solidFill>
                  <a:srgbClr val="000000"/>
                </a:solidFill>
                <a:latin typeface="IBM Plex Sans Light" panose="020B0403050000000000" pitchFamily="34" charset="77"/>
              </a:rPr>
              <a:t>Price comparison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r>
              <a:rPr lang="en-US" sz="1332" b="1" dirty="0">
                <a:solidFill>
                  <a:srgbClr val="000000"/>
                </a:solidFill>
                <a:highlight>
                  <a:srgbClr val="FFFF00"/>
                </a:highlight>
                <a:latin typeface="IBM Plex Sans Light" panose="020B0403050000000000" pitchFamily="34" charset="77"/>
              </a:rPr>
              <a:t>Invoice processing</a:t>
            </a:r>
          </a:p>
          <a:p>
            <a:pPr marL="228365" indent="-228365" defTabSz="304487">
              <a:spcBef>
                <a:spcPts val="799"/>
              </a:spcBef>
              <a:buSzPct val="100000"/>
              <a:buFont typeface="System Font Regular"/>
              <a:buChar char="–"/>
              <a:defRPr/>
            </a:pPr>
            <a:endParaRPr lang="en-US" sz="1332" dirty="0">
              <a:solidFill>
                <a:srgbClr val="000000"/>
              </a:solidFill>
              <a:latin typeface="IBM Plex Sans Light" panose="020B0403050000000000" pitchFamily="34" charset="77"/>
            </a:endParaRPr>
          </a:p>
        </p:txBody>
      </p:sp>
      <p:pic>
        <p:nvPicPr>
          <p:cNvPr id="24" name="Picture 51">
            <a:extLst>
              <a:ext uri="{FF2B5EF4-FFF2-40B4-BE49-F238E27FC236}">
                <a16:creationId xmlns:a16="http://schemas.microsoft.com/office/drawing/2014/main" id="{67AA0717-48C9-0F47-9CCC-65FFC9F981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9339761" y="1602335"/>
            <a:ext cx="669940" cy="669940"/>
          </a:xfrm>
          <a:prstGeom prst="rect">
            <a:avLst/>
          </a:prstGeom>
        </p:spPr>
      </p:pic>
      <p:pic>
        <p:nvPicPr>
          <p:cNvPr id="25" name="Picture 57">
            <a:extLst>
              <a:ext uri="{FF2B5EF4-FFF2-40B4-BE49-F238E27FC236}">
                <a16:creationId xmlns:a16="http://schemas.microsoft.com/office/drawing/2014/main" id="{CB9FA232-7582-344B-9652-4249F3FCCB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82775" y="3999050"/>
            <a:ext cx="669940" cy="669940"/>
          </a:xfrm>
          <a:prstGeom prst="rect">
            <a:avLst/>
          </a:prstGeom>
        </p:spPr>
      </p:pic>
      <p:pic>
        <p:nvPicPr>
          <p:cNvPr id="35" name="Picture 60">
            <a:extLst>
              <a:ext uri="{FF2B5EF4-FFF2-40B4-BE49-F238E27FC236}">
                <a16:creationId xmlns:a16="http://schemas.microsoft.com/office/drawing/2014/main" id="{D8E25C5B-498A-D944-BB57-97AA1FCC47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9339761" y="3999050"/>
            <a:ext cx="669940" cy="669940"/>
          </a:xfrm>
          <a:prstGeom prst="rect">
            <a:avLst/>
          </a:prstGeom>
        </p:spPr>
      </p:pic>
      <p:pic>
        <p:nvPicPr>
          <p:cNvPr id="29" name="Picture 59">
            <a:extLst>
              <a:ext uri="{FF2B5EF4-FFF2-40B4-BE49-F238E27FC236}">
                <a16:creationId xmlns:a16="http://schemas.microsoft.com/office/drawing/2014/main" id="{32C51FD8-B94E-7441-8935-EB66D1832E2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6233387" y="1598590"/>
            <a:ext cx="669940" cy="669940"/>
          </a:xfrm>
          <a:prstGeom prst="rect">
            <a:avLst/>
          </a:prstGeom>
        </p:spPr>
      </p:pic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ED17401-762F-9C48-BDA4-CD1D019D4C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445701" y="6383867"/>
            <a:ext cx="2436055" cy="222251"/>
          </a:xfrm>
        </p:spPr>
        <p:txBody>
          <a:bodyPr/>
          <a:lstStyle/>
          <a:p>
            <a:pPr algn="r" defTabSz="913068">
              <a:defRPr/>
            </a:pPr>
            <a:fld id="{59395FB3-9C97-154F-86B2-7E381B951268}" type="slidenum">
              <a:rPr lang="en-US" sz="799">
                <a:solidFill>
                  <a:srgbClr val="000000"/>
                </a:solidFill>
                <a:latin typeface="IBM Plex Sans Light" panose="020B0403050203000203" pitchFamily="34" charset="0"/>
              </a:rPr>
              <a:pPr algn="r" defTabSz="913068">
                <a:defRPr/>
              </a:pPr>
              <a:t>5</a:t>
            </a:fld>
            <a:endParaRPr lang="en-US" sz="799" dirty="0">
              <a:solidFill>
                <a:srgbClr val="000000"/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290D2B-77DC-5740-ABF4-A6DA8F5A0CB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913718">
              <a:defRPr/>
            </a:pPr>
            <a:r>
              <a:rPr lang="en-US" sz="799">
                <a:solidFill>
                  <a:srgbClr val="000000"/>
                </a:solidFill>
                <a:latin typeface="IBM Plex Sans Light" panose="020B0403050203000203" pitchFamily="34" charset="0"/>
              </a:rPr>
              <a:t>IBM Automation / © 2022 IBM Corporation</a:t>
            </a:r>
            <a:endParaRPr lang="en-US" sz="799" dirty="0">
              <a:solidFill>
                <a:srgbClr val="000000"/>
              </a:solidFill>
              <a:latin typeface="IBM Plex Sans Light" panose="020B04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86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54407-8225-4A01-8410-4BC915889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2211" y="327734"/>
            <a:ext cx="5087577" cy="555104"/>
          </a:xfrm>
        </p:spPr>
        <p:txBody>
          <a:bodyPr/>
          <a:lstStyle/>
          <a:p>
            <a:r>
              <a:rPr lang="en-GB" sz="3200" dirty="0"/>
              <a:t>RPA Invoice Processing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B092471A-F978-4A83-8AF7-FF8C6AE77A25}"/>
              </a:ext>
            </a:extLst>
          </p:cNvPr>
          <p:cNvSpPr/>
          <p:nvPr/>
        </p:nvSpPr>
        <p:spPr>
          <a:xfrm>
            <a:off x="724112" y="465741"/>
            <a:ext cx="1040055" cy="918839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GB" sz="1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Send</a:t>
            </a:r>
          </a:p>
          <a:p>
            <a:pPr algn="ctr" defTabSz="914377">
              <a:defRPr/>
            </a:pPr>
            <a:r>
              <a:rPr lang="en-GB" sz="14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Invoice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C2CF7C9-F7DE-4780-BDB1-99823E60BD8D}"/>
              </a:ext>
            </a:extLst>
          </p:cNvPr>
          <p:cNvSpPr/>
          <p:nvPr/>
        </p:nvSpPr>
        <p:spPr>
          <a:xfrm>
            <a:off x="10370329" y="5473607"/>
            <a:ext cx="914781" cy="878556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GB" sz="2000" b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Paid</a:t>
            </a:r>
            <a:endParaRPr lang="en-GB" sz="1200" b="1" dirty="0">
              <a:solidFill>
                <a:srgbClr val="FFFF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726101-8ECF-4E84-8FA4-E5086F3C918F}"/>
              </a:ext>
            </a:extLst>
          </p:cNvPr>
          <p:cNvCxnSpPr>
            <a:cxnSpLocks/>
            <a:stCxn id="9" idx="4"/>
            <a:endCxn id="40" idx="0"/>
          </p:cNvCxnSpPr>
          <p:nvPr/>
        </p:nvCxnSpPr>
        <p:spPr>
          <a:xfrm flipH="1">
            <a:off x="1235916" y="1384580"/>
            <a:ext cx="8224" cy="979740"/>
          </a:xfrm>
          <a:prstGeom prst="straightConnector1">
            <a:avLst/>
          </a:prstGeom>
          <a:ln w="3175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E98050-68DC-442E-9217-015F68F4C913}"/>
              </a:ext>
            </a:extLst>
          </p:cNvPr>
          <p:cNvCxnSpPr>
            <a:cxnSpLocks/>
            <a:stCxn id="86" idx="3"/>
            <a:endCxn id="88" idx="1"/>
          </p:cNvCxnSpPr>
          <p:nvPr/>
        </p:nvCxnSpPr>
        <p:spPr>
          <a:xfrm>
            <a:off x="3902678" y="2828785"/>
            <a:ext cx="1044830" cy="1700"/>
          </a:xfrm>
          <a:prstGeom prst="straightConnector1">
            <a:avLst/>
          </a:prstGeom>
          <a:ln w="3175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248E7A-DE2E-42B3-8067-F4D3544DD6DA}"/>
              </a:ext>
            </a:extLst>
          </p:cNvPr>
          <p:cNvCxnSpPr>
            <a:cxnSpLocks/>
            <a:stCxn id="88" idx="3"/>
            <a:endCxn id="87" idx="1"/>
          </p:cNvCxnSpPr>
          <p:nvPr/>
        </p:nvCxnSpPr>
        <p:spPr>
          <a:xfrm>
            <a:off x="6206540" y="2830485"/>
            <a:ext cx="1003701" cy="6115"/>
          </a:xfrm>
          <a:prstGeom prst="straightConnector1">
            <a:avLst/>
          </a:prstGeom>
          <a:ln w="3175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B7FE1D-4A93-438B-A14E-E6117D2883EC}"/>
              </a:ext>
            </a:extLst>
          </p:cNvPr>
          <p:cNvCxnSpPr>
            <a:cxnSpLocks/>
            <a:stCxn id="87" idx="3"/>
            <a:endCxn id="29" idx="1"/>
          </p:cNvCxnSpPr>
          <p:nvPr/>
        </p:nvCxnSpPr>
        <p:spPr>
          <a:xfrm flipV="1">
            <a:off x="8469272" y="2818837"/>
            <a:ext cx="1633215" cy="17763"/>
          </a:xfrm>
          <a:prstGeom prst="straightConnector1">
            <a:avLst/>
          </a:prstGeom>
          <a:ln w="3175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2EF36D4D-1962-4898-BBFB-6A636D03E394}"/>
              </a:ext>
            </a:extLst>
          </p:cNvPr>
          <p:cNvCxnSpPr>
            <a:cxnSpLocks/>
            <a:stCxn id="40" idx="1"/>
            <a:endCxn id="86" idx="1"/>
          </p:cNvCxnSpPr>
          <p:nvPr/>
        </p:nvCxnSpPr>
        <p:spPr>
          <a:xfrm>
            <a:off x="1699080" y="2827484"/>
            <a:ext cx="944567" cy="1301"/>
          </a:xfrm>
          <a:prstGeom prst="bentConnector3">
            <a:avLst>
              <a:gd name="adj1" fmla="val 50000"/>
            </a:avLst>
          </a:prstGeom>
          <a:ln w="3175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E9176FE-F31A-4501-85F3-5343D3CAC4F7}"/>
              </a:ext>
            </a:extLst>
          </p:cNvPr>
          <p:cNvGrpSpPr/>
          <p:nvPr/>
        </p:nvGrpSpPr>
        <p:grpSpPr>
          <a:xfrm>
            <a:off x="2574752" y="5428037"/>
            <a:ext cx="1287131" cy="1147863"/>
            <a:chOff x="2365884" y="1298403"/>
            <a:chExt cx="3198336" cy="3347720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38BE009-545B-4957-8490-41CB125557EB}"/>
                </a:ext>
              </a:extLst>
            </p:cNvPr>
            <p:cNvSpPr/>
            <p:nvPr/>
          </p:nvSpPr>
          <p:spPr bwMode="auto">
            <a:xfrm>
              <a:off x="2365884" y="1298403"/>
              <a:ext cx="3198336" cy="33477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48000" tIns="48000" rIns="48000" bIns="48000" numCol="1" rtlCol="0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7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EB11DBE-3794-4BE2-90D8-E7174C247521}"/>
                </a:ext>
              </a:extLst>
            </p:cNvPr>
            <p:cNvGrpSpPr/>
            <p:nvPr/>
          </p:nvGrpSpPr>
          <p:grpSpPr>
            <a:xfrm>
              <a:off x="2420364" y="1828892"/>
              <a:ext cx="2926381" cy="2041195"/>
              <a:chOff x="-748249" y="1501513"/>
              <a:chExt cx="2926381" cy="2041195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28563C6-3AA5-403D-AFC4-86E00A1F28AC}"/>
                  </a:ext>
                </a:extLst>
              </p:cNvPr>
              <p:cNvSpPr/>
              <p:nvPr/>
            </p:nvSpPr>
            <p:spPr bwMode="auto">
              <a:xfrm>
                <a:off x="-748249" y="2338562"/>
                <a:ext cx="2926381" cy="1204146"/>
              </a:xfrm>
              <a:prstGeom prst="rect">
                <a:avLst/>
              </a:prstGeom>
              <a:noFill/>
              <a:ln w="9525">
                <a:noFill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48000" tIns="97536" rIns="48000" bIns="4800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553">
                  <a:defRPr/>
                </a:pPr>
                <a:r>
                  <a:rPr lang="en-US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itchFamily="34" charset="-128"/>
                    <a:cs typeface="Arial" panose="020B0604020202020204" pitchFamily="34" charset="0"/>
                  </a:rPr>
                  <a:t>DM</a:t>
                </a:r>
              </a:p>
              <a:p>
                <a:pPr algn="ctr" defTabSz="914553">
                  <a:defRPr/>
                </a:pPr>
                <a:r>
                  <a:rPr lang="en-US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itchFamily="34" charset="-128"/>
                    <a:cs typeface="Arial" panose="020B0604020202020204" pitchFamily="34" charset="0"/>
                  </a:rPr>
                  <a:t>Email Rules</a:t>
                </a:r>
              </a:p>
            </p:txBody>
          </p:sp>
          <p:pic>
            <p:nvPicPr>
              <p:cNvPr id="63" name="Graphic 62">
                <a:extLst>
                  <a:ext uri="{FF2B5EF4-FFF2-40B4-BE49-F238E27FC236}">
                    <a16:creationId xmlns:a16="http://schemas.microsoft.com/office/drawing/2014/main" id="{0F1F2EB7-62A9-4715-B63A-E455A978D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biLevel thresh="75000"/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06586" y="1501513"/>
                <a:ext cx="616709" cy="764657"/>
              </a:xfrm>
              <a:prstGeom prst="rect">
                <a:avLst/>
              </a:prstGeom>
            </p:spPr>
          </p:pic>
        </p:grpSp>
      </p:grpSp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9C6100EE-31BE-484B-9548-DEC50DEB9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772752" y="2364320"/>
            <a:ext cx="926328" cy="926328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31630D87-6674-4DA2-87A8-822446593A05}"/>
              </a:ext>
            </a:extLst>
          </p:cNvPr>
          <p:cNvGrpSpPr/>
          <p:nvPr/>
        </p:nvGrpSpPr>
        <p:grpSpPr>
          <a:xfrm>
            <a:off x="10102487" y="2208673"/>
            <a:ext cx="1449912" cy="1220327"/>
            <a:chOff x="11372956" y="7150036"/>
            <a:chExt cx="3198336" cy="334771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D1D8C7D-7CFA-4A25-917D-3E46CDECDC59}"/>
                </a:ext>
              </a:extLst>
            </p:cNvPr>
            <p:cNvSpPr/>
            <p:nvPr/>
          </p:nvSpPr>
          <p:spPr bwMode="auto">
            <a:xfrm>
              <a:off x="11372956" y="7150036"/>
              <a:ext cx="3198336" cy="3347719"/>
            </a:xfrm>
            <a:prstGeom prst="rect">
              <a:avLst/>
            </a:prstGeom>
            <a:solidFill>
              <a:schemeClr val="accent2"/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A8D4C1F-04A0-4C54-AC99-0495D0A5A128}"/>
                </a:ext>
              </a:extLst>
            </p:cNvPr>
            <p:cNvSpPr/>
            <p:nvPr/>
          </p:nvSpPr>
          <p:spPr bwMode="auto">
            <a:xfrm>
              <a:off x="11928254" y="8645769"/>
              <a:ext cx="2093080" cy="1124320"/>
            </a:xfrm>
            <a:prstGeom prst="rect">
              <a:avLst/>
            </a:prstGeom>
            <a:noFill/>
            <a:ln w="19050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rPr>
                <a:t>PAM</a:t>
              </a:r>
            </a:p>
            <a:p>
              <a:pPr marL="0" marR="0" lvl="0" indent="0" algn="ct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rPr>
                <a:t>Invoice</a:t>
              </a:r>
              <a:endParaRPr lang="en-US" sz="1400" dirty="0">
                <a:solidFill>
                  <a:schemeClr val="bg1"/>
                </a:solidFill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endParaRPr>
            </a:p>
            <a:p>
              <a:pPr marL="0" marR="0" lvl="0" indent="0" algn="ct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rPr>
                <a:t>Approval</a:t>
              </a:r>
              <a:endParaRPr kumimoji="0" lang="en-US" sz="1400" b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IBM Plex Sans" charset="0"/>
                <a:cs typeface="Arial" panose="020B0604020202020204" pitchFamily="34" charset="0"/>
              </a:endParaRPr>
            </a:p>
          </p:txBody>
        </p: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71571D80-0126-4558-B12E-1ED62D980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579625" y="7462715"/>
              <a:ext cx="784993" cy="784992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EE41152-88AB-4D29-85F1-96DC80CC801A}"/>
              </a:ext>
            </a:extLst>
          </p:cNvPr>
          <p:cNvGrpSpPr/>
          <p:nvPr/>
        </p:nvGrpSpPr>
        <p:grpSpPr>
          <a:xfrm>
            <a:off x="4729876" y="3630692"/>
            <a:ext cx="1567489" cy="1408239"/>
            <a:chOff x="4351762" y="3121240"/>
            <a:chExt cx="1887898" cy="1953373"/>
          </a:xfrm>
        </p:grpSpPr>
        <p:pic>
          <p:nvPicPr>
            <p:cNvPr id="73" name="Picture 72" descr="A blue rectangle with a white rectangle in the middle&#10;&#10;Description automatically generated with low confidence">
              <a:extLst>
                <a:ext uri="{FF2B5EF4-FFF2-40B4-BE49-F238E27FC236}">
                  <a16:creationId xmlns:a16="http://schemas.microsoft.com/office/drawing/2014/main" id="{296D580E-20A3-4526-8D58-977628784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tretch>
              <a:fillRect/>
            </a:stretch>
          </p:blipFill>
          <p:spPr>
            <a:xfrm>
              <a:off x="4423050" y="3121240"/>
              <a:ext cx="1816610" cy="1953373"/>
            </a:xfrm>
            <a:prstGeom prst="rect">
              <a:avLst/>
            </a:prstGeom>
            <a:solidFill>
              <a:schemeClr val="bg1">
                <a:lumMod val="95000"/>
                <a:lumOff val="5000"/>
              </a:schemeClr>
            </a:solidFill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3359CD9-22D0-4883-A563-0CE5ECB4382E}"/>
                </a:ext>
              </a:extLst>
            </p:cNvPr>
            <p:cNvSpPr txBox="1"/>
            <p:nvPr/>
          </p:nvSpPr>
          <p:spPr>
            <a:xfrm>
              <a:off x="4351762" y="3816709"/>
              <a:ext cx="1776758" cy="8111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rPr>
                <a:t>OCR</a:t>
              </a:r>
              <a:r>
                <a:rPr kumimoji="0" lang="en-US" sz="1600" b="0" i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rPr>
                <a:t> </a:t>
              </a:r>
            </a:p>
            <a:p>
              <a:pPr marL="0" marR="0" lvl="0" indent="0" algn="ctr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 pitchFamily="34" charset="0"/>
                  <a:ea typeface="IBM Plex Sans" charset="0"/>
                  <a:cs typeface="Arial" panose="020B0604020202020204" pitchFamily="34" charset="0"/>
                </a:rPr>
                <a:t>Library</a:t>
              </a:r>
            </a:p>
          </p:txBody>
        </p:sp>
      </p:grpSp>
      <p:sp>
        <p:nvSpPr>
          <p:cNvPr id="86" name="Flowchart: Process 85">
            <a:extLst>
              <a:ext uri="{FF2B5EF4-FFF2-40B4-BE49-F238E27FC236}">
                <a16:creationId xmlns:a16="http://schemas.microsoft.com/office/drawing/2014/main" id="{B240F515-FB1E-4EF9-9572-7715B131DBDA}"/>
              </a:ext>
            </a:extLst>
          </p:cNvPr>
          <p:cNvSpPr/>
          <p:nvPr/>
        </p:nvSpPr>
        <p:spPr>
          <a:xfrm>
            <a:off x="2643647" y="2451872"/>
            <a:ext cx="1259031" cy="753825"/>
          </a:xfrm>
          <a:prstGeom prst="flowChartProcess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GB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 &amp; Detach Invoice</a:t>
            </a:r>
          </a:p>
        </p:txBody>
      </p:sp>
      <p:sp>
        <p:nvSpPr>
          <p:cNvPr id="87" name="Flowchart: Process 86">
            <a:extLst>
              <a:ext uri="{FF2B5EF4-FFF2-40B4-BE49-F238E27FC236}">
                <a16:creationId xmlns:a16="http://schemas.microsoft.com/office/drawing/2014/main" id="{D8A2A070-7ADB-4EF4-B506-F61E6E5930BA}"/>
              </a:ext>
            </a:extLst>
          </p:cNvPr>
          <p:cNvSpPr/>
          <p:nvPr/>
        </p:nvSpPr>
        <p:spPr>
          <a:xfrm>
            <a:off x="7210241" y="2448617"/>
            <a:ext cx="1259031" cy="775965"/>
          </a:xfrm>
          <a:prstGeom prst="flowChartProcess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GB" sz="16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Upload Invoice</a:t>
            </a:r>
          </a:p>
        </p:txBody>
      </p:sp>
      <p:sp>
        <p:nvSpPr>
          <p:cNvPr id="88" name="Flowchart: Process 87">
            <a:extLst>
              <a:ext uri="{FF2B5EF4-FFF2-40B4-BE49-F238E27FC236}">
                <a16:creationId xmlns:a16="http://schemas.microsoft.com/office/drawing/2014/main" id="{76A28904-3536-40C1-88CF-97232182082A}"/>
              </a:ext>
            </a:extLst>
          </p:cNvPr>
          <p:cNvSpPr/>
          <p:nvPr/>
        </p:nvSpPr>
        <p:spPr>
          <a:xfrm>
            <a:off x="4947508" y="2442502"/>
            <a:ext cx="1259032" cy="775966"/>
          </a:xfrm>
          <a:prstGeom prst="flowChartProcess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GB" sz="1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OCR </a:t>
            </a:r>
          </a:p>
          <a:p>
            <a:pPr algn="ctr" defTabSz="914377">
              <a:defRPr/>
            </a:pPr>
            <a:r>
              <a:rPr lang="en-GB" sz="16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Invoice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4389A1C-1E8C-4F05-8E84-183709FE4571}"/>
              </a:ext>
            </a:extLst>
          </p:cNvPr>
          <p:cNvCxnSpPr>
            <a:cxnSpLocks/>
            <a:stCxn id="29" idx="2"/>
            <a:endCxn id="10" idx="0"/>
          </p:cNvCxnSpPr>
          <p:nvPr/>
        </p:nvCxnSpPr>
        <p:spPr>
          <a:xfrm>
            <a:off x="10827443" y="3429000"/>
            <a:ext cx="277" cy="2044607"/>
          </a:xfrm>
          <a:prstGeom prst="straightConnector1">
            <a:avLst/>
          </a:prstGeom>
          <a:ln w="254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6F851793-601A-4CF0-878D-01122F038FE4}"/>
              </a:ext>
            </a:extLst>
          </p:cNvPr>
          <p:cNvCxnSpPr>
            <a:cxnSpLocks/>
            <a:stCxn id="59" idx="0"/>
          </p:cNvCxnSpPr>
          <p:nvPr/>
        </p:nvCxnSpPr>
        <p:spPr>
          <a:xfrm rot="5400000" flipH="1" flipV="1">
            <a:off x="2107150" y="4316867"/>
            <a:ext cx="2222338" cy="2"/>
          </a:xfrm>
          <a:prstGeom prst="bentConnector3">
            <a:avLst>
              <a:gd name="adj1" fmla="val 50000"/>
            </a:avLst>
          </a:prstGeom>
          <a:ln w="25400">
            <a:solidFill>
              <a:schemeClr val="tx1">
                <a:lumMod val="6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86AA7A9F-89A8-4513-82B4-E9032D620341}"/>
              </a:ext>
            </a:extLst>
          </p:cNvPr>
          <p:cNvCxnSpPr>
            <a:cxnSpLocks/>
            <a:endCxn id="88" idx="2"/>
          </p:cNvCxnSpPr>
          <p:nvPr/>
        </p:nvCxnSpPr>
        <p:spPr>
          <a:xfrm rot="16200000" flipV="1">
            <a:off x="5243444" y="3552048"/>
            <a:ext cx="667162" cy="1"/>
          </a:xfrm>
          <a:prstGeom prst="bentConnector3">
            <a:avLst>
              <a:gd name="adj1" fmla="val 50000"/>
            </a:avLst>
          </a:prstGeom>
          <a:ln w="254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7" name="Picture 126">
            <a:extLst>
              <a:ext uri="{FF2B5EF4-FFF2-40B4-BE49-F238E27FC236}">
                <a16:creationId xmlns:a16="http://schemas.microsoft.com/office/drawing/2014/main" id="{E7E9F6ED-4F39-47DF-8B6E-C331460EF4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54682" y="3919923"/>
            <a:ext cx="1177794" cy="895513"/>
          </a:xfrm>
          <a:prstGeom prst="rect">
            <a:avLst/>
          </a:prstGeom>
        </p:spPr>
      </p:pic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969231B4-F6B1-4CEB-B090-D76B54F82F56}"/>
              </a:ext>
            </a:extLst>
          </p:cNvPr>
          <p:cNvCxnSpPr>
            <a:cxnSpLocks/>
            <a:stCxn id="87" idx="2"/>
          </p:cNvCxnSpPr>
          <p:nvPr/>
        </p:nvCxnSpPr>
        <p:spPr>
          <a:xfrm flipH="1">
            <a:off x="7828997" y="3224582"/>
            <a:ext cx="10760" cy="661048"/>
          </a:xfrm>
          <a:prstGeom prst="straightConnector1">
            <a:avLst/>
          </a:prstGeom>
          <a:ln w="25400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3E4826CD-A654-4688-8A4C-BF255267FBD7}"/>
              </a:ext>
            </a:extLst>
          </p:cNvPr>
          <p:cNvSpPr/>
          <p:nvPr/>
        </p:nvSpPr>
        <p:spPr>
          <a:xfrm>
            <a:off x="2134121" y="1528225"/>
            <a:ext cx="6952566" cy="3482551"/>
          </a:xfrm>
          <a:prstGeom prst="rect">
            <a:avLst/>
          </a:prstGeom>
          <a:solidFill>
            <a:schemeClr val="tx2">
              <a:lumMod val="75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GB" dirty="0"/>
              <a:t>RPA</a:t>
            </a:r>
          </a:p>
        </p:txBody>
      </p:sp>
    </p:spTree>
    <p:extLst>
      <p:ext uri="{BB962C8B-B14F-4D97-AF65-F5344CB8AC3E}">
        <p14:creationId xmlns:p14="http://schemas.microsoft.com/office/powerpoint/2010/main" val="2901256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A1473A6-3F22-483E-8A30-80B9D2B1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1375E3-3E53-4D75-BAB7-E5929BFCB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34368" y="563918"/>
            <a:ext cx="4119932" cy="5978614"/>
            <a:chOff x="7513372" y="803186"/>
            <a:chExt cx="4163968" cy="5978614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0BBEEF67-3DDF-46CF-8CD5-EA5F0E4FB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9586" y="1070835"/>
              <a:ext cx="687754" cy="5710965"/>
            </a:xfrm>
            <a:custGeom>
              <a:avLst/>
              <a:gdLst>
                <a:gd name="T0" fmla="*/ 414 w 414"/>
                <a:gd name="T1" fmla="*/ 2447 h 2447"/>
                <a:gd name="T2" fmla="*/ 0 w 414"/>
                <a:gd name="T3" fmla="*/ 2247 h 2447"/>
                <a:gd name="T4" fmla="*/ 0 w 414"/>
                <a:gd name="T5" fmla="*/ 0 h 2447"/>
                <a:gd name="T6" fmla="*/ 414 w 414"/>
                <a:gd name="T7" fmla="*/ 200 h 2447"/>
                <a:gd name="T8" fmla="*/ 414 w 414"/>
                <a:gd name="T9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47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8FAC1C95-F817-487C-B8B2-CF141FBB1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8949" y="803186"/>
              <a:ext cx="409371" cy="5521414"/>
            </a:xfrm>
            <a:custGeom>
              <a:avLst/>
              <a:gdLst>
                <a:gd name="T0" fmla="*/ 209 w 209"/>
                <a:gd name="T1" fmla="*/ 2246 h 2358"/>
                <a:gd name="T2" fmla="*/ 0 w 209"/>
                <a:gd name="T3" fmla="*/ 2358 h 2358"/>
                <a:gd name="T4" fmla="*/ 0 w 209"/>
                <a:gd name="T5" fmla="*/ 111 h 2358"/>
                <a:gd name="T6" fmla="*/ 209 w 209"/>
                <a:gd name="T7" fmla="*/ 0 h 2358"/>
                <a:gd name="T8" fmla="*/ 209 w 209"/>
                <a:gd name="T9" fmla="*/ 2246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358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C2C5363A-D941-4AA1-8D38-D7E44A1E2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13372" y="804101"/>
              <a:ext cx="388023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106F84B-1EDE-4BB4-8935-5AD67BF85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270" y="878354"/>
            <a:ext cx="2812051" cy="462460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The Email</a:t>
            </a:r>
            <a:br>
              <a:rPr lang="en-GB" dirty="0">
                <a:solidFill>
                  <a:srgbClr val="FFFFFF"/>
                </a:solidFill>
              </a:rPr>
            </a:br>
            <a:br>
              <a:rPr lang="en-GB" dirty="0">
                <a:solidFill>
                  <a:srgbClr val="FFFFFF"/>
                </a:solidFill>
              </a:rPr>
            </a:br>
            <a:r>
              <a:rPr lang="en-GB" sz="2000" dirty="0"/>
              <a:t>The bot reads emails containing invoices and lets DM decide on how to process them…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14" name="Picture 1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E9E2B2B-6F41-4B64-B241-062C42A2A5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950"/>
          <a:stretch/>
        </p:blipFill>
        <p:spPr>
          <a:xfrm>
            <a:off x="4869880" y="411348"/>
            <a:ext cx="6966901" cy="5826554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508A3A-7268-4589-87D2-B0FFA4E76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716" y="24684"/>
            <a:ext cx="7115227" cy="6859743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392E1C70-7301-4F6B-8268-F9EE7B618A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935674" y="562886"/>
            <a:ext cx="1089612" cy="10896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6CCEF6-3268-400F-8112-EFE1AD9752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851" y="575454"/>
            <a:ext cx="1133475" cy="10763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E004F37-52DF-4439-8A4D-9B4D2B9D9B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7557" y="59064"/>
            <a:ext cx="8393274" cy="3024603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30009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A1473A6-3F22-483E-8A30-80B9D2B1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1375E3-3E53-4D75-BAB7-E5929BFCB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34368" y="563918"/>
            <a:ext cx="4119932" cy="5978614"/>
            <a:chOff x="7513372" y="803186"/>
            <a:chExt cx="4163968" cy="5978614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0BBEEF67-3DDF-46CF-8CD5-EA5F0E4FB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9586" y="1070835"/>
              <a:ext cx="687754" cy="5710965"/>
            </a:xfrm>
            <a:custGeom>
              <a:avLst/>
              <a:gdLst>
                <a:gd name="T0" fmla="*/ 414 w 414"/>
                <a:gd name="T1" fmla="*/ 2447 h 2447"/>
                <a:gd name="T2" fmla="*/ 0 w 414"/>
                <a:gd name="T3" fmla="*/ 2247 h 2447"/>
                <a:gd name="T4" fmla="*/ 0 w 414"/>
                <a:gd name="T5" fmla="*/ 0 h 2447"/>
                <a:gd name="T6" fmla="*/ 414 w 414"/>
                <a:gd name="T7" fmla="*/ 200 h 2447"/>
                <a:gd name="T8" fmla="*/ 414 w 414"/>
                <a:gd name="T9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47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8FAC1C95-F817-487C-B8B2-CF141FBB1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8949" y="803186"/>
              <a:ext cx="409371" cy="5521414"/>
            </a:xfrm>
            <a:custGeom>
              <a:avLst/>
              <a:gdLst>
                <a:gd name="T0" fmla="*/ 209 w 209"/>
                <a:gd name="T1" fmla="*/ 2246 h 2358"/>
                <a:gd name="T2" fmla="*/ 0 w 209"/>
                <a:gd name="T3" fmla="*/ 2358 h 2358"/>
                <a:gd name="T4" fmla="*/ 0 w 209"/>
                <a:gd name="T5" fmla="*/ 111 h 2358"/>
                <a:gd name="T6" fmla="*/ 209 w 209"/>
                <a:gd name="T7" fmla="*/ 0 h 2358"/>
                <a:gd name="T8" fmla="*/ 209 w 209"/>
                <a:gd name="T9" fmla="*/ 2246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358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C2C5363A-D941-4AA1-8D38-D7E44A1E2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13372" y="804101"/>
              <a:ext cx="388023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106F84B-1EDE-4BB4-8935-5AD67BF85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270" y="1012323"/>
            <a:ext cx="2812051" cy="462460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Email Rules</a:t>
            </a:r>
            <a:br>
              <a:rPr lang="en-GB" dirty="0">
                <a:solidFill>
                  <a:srgbClr val="FFFFFF"/>
                </a:solidFill>
              </a:rPr>
            </a:br>
            <a:br>
              <a:rPr lang="en-GB" dirty="0">
                <a:solidFill>
                  <a:srgbClr val="FFFFFF"/>
                </a:solidFill>
              </a:rPr>
            </a:br>
            <a:r>
              <a:rPr lang="en-GB" sz="2000" dirty="0"/>
              <a:t>DM looks at email header to determine how to process the invoice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F9A2A3-0B60-41E1-9FD0-6459F76B9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328" y="564833"/>
            <a:ext cx="7151592" cy="525164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B6C46BA-8141-4F3B-A1F5-C1E9154A3491}"/>
              </a:ext>
            </a:extLst>
          </p:cNvPr>
          <p:cNvGrpSpPr/>
          <p:nvPr/>
        </p:nvGrpSpPr>
        <p:grpSpPr>
          <a:xfrm>
            <a:off x="769615" y="499711"/>
            <a:ext cx="1406026" cy="991575"/>
            <a:chOff x="5633349" y="931307"/>
            <a:chExt cx="3198336" cy="334772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BE9678E-2187-4CCD-AB83-4531E3399217}"/>
                </a:ext>
              </a:extLst>
            </p:cNvPr>
            <p:cNvSpPr/>
            <p:nvPr/>
          </p:nvSpPr>
          <p:spPr bwMode="auto">
            <a:xfrm>
              <a:off x="5633349" y="931307"/>
              <a:ext cx="3198336" cy="33477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48000" tIns="48000" rIns="48000" bIns="48000" numCol="1" rtlCol="0" anchor="t" anchorCtr="0" compatLnSpc="1">
              <a:prstTxWarp prst="textNoShape">
                <a:avLst/>
              </a:prstTxWarp>
            </a:bodyPr>
            <a:lstStyle/>
            <a:p>
              <a:pPr defTabSz="121917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67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3D611C2-EFC5-4388-805E-BE3CF47B9E24}"/>
                </a:ext>
              </a:extLst>
            </p:cNvPr>
            <p:cNvGrpSpPr/>
            <p:nvPr/>
          </p:nvGrpSpPr>
          <p:grpSpPr>
            <a:xfrm>
              <a:off x="5717137" y="1662191"/>
              <a:ext cx="2926381" cy="1991361"/>
              <a:chOff x="2548524" y="1334812"/>
              <a:chExt cx="2926381" cy="1991361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14FEF9C-1095-4809-B933-E2B3AED6D233}"/>
                  </a:ext>
                </a:extLst>
              </p:cNvPr>
              <p:cNvSpPr/>
              <p:nvPr/>
            </p:nvSpPr>
            <p:spPr bwMode="auto">
              <a:xfrm>
                <a:off x="2548524" y="2122026"/>
                <a:ext cx="2926381" cy="1204147"/>
              </a:xfrm>
              <a:prstGeom prst="rect">
                <a:avLst/>
              </a:prstGeom>
              <a:noFill/>
              <a:ln w="9525">
                <a:noFill/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48000" tIns="97536" rIns="48000" bIns="4800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914553">
                  <a:defRPr/>
                </a:pPr>
                <a:r>
                  <a:rPr lang="en-US" sz="1600" dirty="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 pitchFamily="34" charset="-128"/>
                    <a:cs typeface="Arial" panose="020B0604020202020204" pitchFamily="34" charset="0"/>
                  </a:rPr>
                  <a:t>DM</a:t>
                </a:r>
              </a:p>
            </p:txBody>
          </p:sp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2C94DE35-45E2-4E69-AE5D-BD1C532A56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biLevel thresh="75000"/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570385" y="1334812"/>
                <a:ext cx="779026" cy="779027"/>
              </a:xfrm>
              <a:prstGeom prst="rect">
                <a:avLst/>
              </a:prstGeom>
            </p:spPr>
          </p:pic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514F8A8-A4FD-44A6-97FA-6A629EA39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1281" y="0"/>
            <a:ext cx="6281238" cy="2937999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73193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A1473A6-3F22-483E-8A30-80B9D2B1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1375E3-3E53-4D75-BAB7-E5929BFCB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34368" y="563918"/>
            <a:ext cx="4119932" cy="5978614"/>
            <a:chOff x="7513372" y="803186"/>
            <a:chExt cx="4163968" cy="5978614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0BBEEF67-3DDF-46CF-8CD5-EA5F0E4FB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9586" y="1070835"/>
              <a:ext cx="687754" cy="5710965"/>
            </a:xfrm>
            <a:custGeom>
              <a:avLst/>
              <a:gdLst>
                <a:gd name="T0" fmla="*/ 414 w 414"/>
                <a:gd name="T1" fmla="*/ 2447 h 2447"/>
                <a:gd name="T2" fmla="*/ 0 w 414"/>
                <a:gd name="T3" fmla="*/ 2247 h 2447"/>
                <a:gd name="T4" fmla="*/ 0 w 414"/>
                <a:gd name="T5" fmla="*/ 0 h 2447"/>
                <a:gd name="T6" fmla="*/ 414 w 414"/>
                <a:gd name="T7" fmla="*/ 200 h 2447"/>
                <a:gd name="T8" fmla="*/ 414 w 414"/>
                <a:gd name="T9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47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8FAC1C95-F817-487C-B8B2-CF141FBB1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8949" y="803186"/>
              <a:ext cx="409371" cy="5521414"/>
            </a:xfrm>
            <a:custGeom>
              <a:avLst/>
              <a:gdLst>
                <a:gd name="T0" fmla="*/ 209 w 209"/>
                <a:gd name="T1" fmla="*/ 2246 h 2358"/>
                <a:gd name="T2" fmla="*/ 0 w 209"/>
                <a:gd name="T3" fmla="*/ 2358 h 2358"/>
                <a:gd name="T4" fmla="*/ 0 w 209"/>
                <a:gd name="T5" fmla="*/ 111 h 2358"/>
                <a:gd name="T6" fmla="*/ 209 w 209"/>
                <a:gd name="T7" fmla="*/ 0 h 2358"/>
                <a:gd name="T8" fmla="*/ 209 w 209"/>
                <a:gd name="T9" fmla="*/ 2246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358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C2C5363A-D941-4AA1-8D38-D7E44A1E2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13372" y="804101"/>
              <a:ext cx="388023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106F84B-1EDE-4BB4-8935-5AD67BF85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270" y="878354"/>
            <a:ext cx="2812051" cy="462460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OCR</a:t>
            </a:r>
            <a:br>
              <a:rPr lang="en-GB" dirty="0">
                <a:solidFill>
                  <a:srgbClr val="FFFFFF"/>
                </a:solidFill>
              </a:rPr>
            </a:br>
            <a:br>
              <a:rPr lang="en-GB" dirty="0">
                <a:solidFill>
                  <a:srgbClr val="FFFFFF"/>
                </a:solidFill>
              </a:rPr>
            </a:br>
            <a:r>
              <a:rPr lang="en-GB" sz="2000" dirty="0"/>
              <a:t>The bot OCRs the invoice and writes the result to an XML file</a:t>
            </a:r>
            <a:br>
              <a:rPr lang="en-GB" sz="2000" dirty="0"/>
            </a:br>
            <a:br>
              <a:rPr lang="en-GB" sz="2000" dirty="0"/>
            </a:br>
            <a:r>
              <a:rPr lang="en-GB" sz="2000" dirty="0"/>
              <a:t>A template OCR script is created for unidentified invoices</a:t>
            </a:r>
            <a:endParaRPr lang="en-GB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4B2C44-F182-49C2-9677-22EAEAA38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35" y="562886"/>
            <a:ext cx="1133475" cy="10763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719C8A-22F0-483C-851C-F1B99AD34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201" y="3948372"/>
            <a:ext cx="6804612" cy="2345246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6BBDE5-2CCC-41C9-882A-9E5CD8EE3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747" y="697398"/>
            <a:ext cx="6816725" cy="2686591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24421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BM 2020 Master template (white background)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12771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+mn-lt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Presentation_Enablement_Template_Arial_2021-Mar-01" id="{1A565672-DFC6-C94C-A613-015F0235D994}" vid="{5B0CDC82-2F34-0D46-BF8D-C4B83EE43B24}"/>
    </a:ext>
  </a:extLst>
</a:theme>
</file>

<file path=ppt/theme/theme3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>
        <a:spAutoFit/>
      </a:bodyPr>
      <a:lstStyle>
        <a:defPPr marL="0" marR="0" indent="0" algn="ctr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u="none" strike="noStrike" kern="1200" cap="none" spc="0" normalizeH="0" baseline="0" noProof="0" dirty="0">
            <a:ln>
              <a:noFill/>
            </a:ln>
            <a:solidFill>
              <a:schemeClr val="accent2">
                <a:lumMod val="20000"/>
                <a:lumOff val="80000"/>
              </a:schemeClr>
            </a:solidFill>
            <a:effectLst/>
            <a:uLnTx/>
            <a:uFillTx/>
            <a:latin typeface="Arial" panose="020B0604020202020204" pitchFamily="34" charset="0"/>
            <a:ea typeface="IBM Plex Sans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11229</TotalTime>
  <Words>872</Words>
  <Application>Microsoft Office PowerPoint</Application>
  <PresentationFormat>Widescreen</PresentationFormat>
  <Paragraphs>137</Paragraphs>
  <Slides>14</Slides>
  <Notes>3</Notes>
  <HiddenSlides>3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Calibri</vt:lpstr>
      <vt:lpstr>Calibri Light</vt:lpstr>
      <vt:lpstr>Gill Sans MT</vt:lpstr>
      <vt:lpstr>IBM Plex Sans</vt:lpstr>
      <vt:lpstr>IBM Plex Sans Light</vt:lpstr>
      <vt:lpstr>System Font Regular</vt:lpstr>
      <vt:lpstr>Walbaum Display</vt:lpstr>
      <vt:lpstr>Office Theme</vt:lpstr>
      <vt:lpstr>IBM 2020 Master template (white background)</vt:lpstr>
      <vt:lpstr>3DFloatVTI</vt:lpstr>
      <vt:lpstr> Community Calls 2023 –RPA   Invoice processing  with RPA &amp; PAM</vt:lpstr>
      <vt:lpstr>IBM Business Automation Manager Open Editions V8.01</vt:lpstr>
      <vt:lpstr>Why IBM RPA?</vt:lpstr>
      <vt:lpstr>PowerPoint Presentation</vt:lpstr>
      <vt:lpstr>RPA use cases by industry</vt:lpstr>
      <vt:lpstr>RPA Invoice Processing</vt:lpstr>
      <vt:lpstr>The Email  The bot reads emails containing invoices and lets DM decide on how to process them…</vt:lpstr>
      <vt:lpstr>Email Rules  DM looks at email header to determine how to process the invoice</vt:lpstr>
      <vt:lpstr>OCR  The bot OCRs the invoice and writes the result to an XML file  A template OCR script is created for unidentified invoices</vt:lpstr>
      <vt:lpstr>Approval  The bot sends the result to PAM, where the invoice amounts are verified/modified and then approved</vt:lpstr>
      <vt:lpstr>Adding new invoices</vt:lpstr>
      <vt:lpstr>Asset on GitHub </vt:lpstr>
      <vt:lpstr>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Automation Recipes Part 2 – Deploy 1st Bot</dc:title>
  <dc:creator>Genevieve van Den Boer</dc:creator>
  <cp:lastModifiedBy>Nigel Crowther1</cp:lastModifiedBy>
  <cp:revision>108</cp:revision>
  <dcterms:created xsi:type="dcterms:W3CDTF">2020-11-18T19:00:01Z</dcterms:created>
  <dcterms:modified xsi:type="dcterms:W3CDTF">2023-02-02T16:25:53Z</dcterms:modified>
</cp:coreProperties>
</file>